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9"/>
  </p:notesMasterIdLst>
  <p:sldIdLst>
    <p:sldId id="280" r:id="rId2"/>
    <p:sldId id="264" r:id="rId3"/>
    <p:sldId id="263" r:id="rId4"/>
    <p:sldId id="348" r:id="rId5"/>
    <p:sldId id="370" r:id="rId6"/>
    <p:sldId id="347" r:id="rId7"/>
    <p:sldId id="328" r:id="rId8"/>
    <p:sldId id="342" r:id="rId9"/>
    <p:sldId id="345" r:id="rId10"/>
    <p:sldId id="322" r:id="rId11"/>
    <p:sldId id="315" r:id="rId12"/>
    <p:sldId id="318" r:id="rId13"/>
    <p:sldId id="319" r:id="rId14"/>
    <p:sldId id="332" r:id="rId15"/>
    <p:sldId id="343" r:id="rId16"/>
    <p:sldId id="341" r:id="rId17"/>
    <p:sldId id="344" r:id="rId18"/>
    <p:sldId id="361" r:id="rId19"/>
    <p:sldId id="362" r:id="rId20"/>
    <p:sldId id="364" r:id="rId21"/>
    <p:sldId id="363" r:id="rId22"/>
    <p:sldId id="372" r:id="rId23"/>
    <p:sldId id="369" r:id="rId24"/>
    <p:sldId id="368" r:id="rId25"/>
    <p:sldId id="367" r:id="rId26"/>
    <p:sldId id="337" r:id="rId27"/>
    <p:sldId id="37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Pikula" initials="kP" lastIdx="1" clrIdx="0">
    <p:extLst>
      <p:ext uri="{19B8F6BF-5375-455C-9EA6-DF929625EA0E}">
        <p15:presenceInfo xmlns:p15="http://schemas.microsoft.com/office/powerpoint/2012/main" userId="5107684c18d27a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0" d="100"/>
          <a:sy n="100" d="100"/>
        </p:scale>
        <p:origin x="30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40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56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26</a:t>
            </a:fld>
            <a:endParaRPr lang="en-US"/>
          </a:p>
        </p:txBody>
      </p:sp>
    </p:spTree>
    <p:extLst>
      <p:ext uri="{BB962C8B-B14F-4D97-AF65-F5344CB8AC3E}">
        <p14:creationId xmlns:p14="http://schemas.microsoft.com/office/powerpoint/2010/main" val="208760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08eff8e7_2_133:notes"/>
          <p:cNvSpPr txBox="1">
            <a:spLocks noGrp="1"/>
          </p:cNvSpPr>
          <p:nvPr>
            <p:ph type="body" idx="1"/>
          </p:nvPr>
        </p:nvSpPr>
        <p:spPr>
          <a:xfrm>
            <a:off x="701040" y="4387136"/>
            <a:ext cx="5608320" cy="4156234"/>
          </a:xfrm>
          <a:prstGeom prst="rect">
            <a:avLst/>
          </a:prstGeom>
          <a:noFill/>
          <a:ln>
            <a:noFill/>
          </a:ln>
        </p:spPr>
        <p:txBody>
          <a:bodyPr spcFirstLastPara="1" wrap="square" lIns="92815" tIns="92815" rIns="92815" bIns="92815" anchor="ctr" anchorCtr="0">
            <a:noAutofit/>
          </a:bodyPr>
          <a:lstStyle/>
          <a:p>
            <a:pPr marL="158750" indent="0">
              <a:buNone/>
            </a:pP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 </a:t>
            </a:r>
          </a:p>
          <a:p>
            <a:pPr marL="158750" indent="0">
              <a:buNone/>
            </a:pPr>
            <a:r>
              <a:rPr lang="en-US"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0" indent="0">
              <a:buNone/>
            </a:pPr>
            <a:endParaRPr dirty="0"/>
          </a:p>
        </p:txBody>
      </p:sp>
      <p:sp>
        <p:nvSpPr>
          <p:cNvPr id="190" name="Google Shape;190;g2408eff8e7_2_13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45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08eff8e7_2_138:notes"/>
          <p:cNvSpPr txBox="1">
            <a:spLocks noGrp="1"/>
          </p:cNvSpPr>
          <p:nvPr>
            <p:ph type="body" idx="1"/>
          </p:nvPr>
        </p:nvSpPr>
        <p:spPr>
          <a:xfrm>
            <a:off x="701040" y="4387136"/>
            <a:ext cx="5608320" cy="4156234"/>
          </a:xfrm>
          <a:prstGeom prst="rect">
            <a:avLst/>
          </a:prstGeom>
          <a:noFill/>
          <a:ln>
            <a:noFill/>
          </a:ln>
        </p:spPr>
        <p:txBody>
          <a:bodyPr spcFirstLastPara="1" wrap="square" lIns="92815" tIns="92815" rIns="92815" bIns="92815" anchor="ctr" anchorCtr="0">
            <a:noAutofit/>
          </a:bodyPr>
          <a:lstStyle/>
          <a:p>
            <a:r>
              <a:rPr lang="en-US" sz="800" b="1" i="0" u="none" strike="noStrike" cap="none" dirty="0">
                <a:solidFill>
                  <a:srgbClr val="000000"/>
                </a:solidFill>
                <a:effectLst/>
                <a:latin typeface="Arial"/>
                <a:ea typeface="Arial"/>
                <a:cs typeface="Arial"/>
                <a:sym typeface="Arial"/>
              </a:rPr>
              <a:t>Welcome:</a:t>
            </a:r>
            <a:endParaRPr lang="en-US" sz="800" b="0" i="0" u="none" strike="noStrike" cap="none" dirty="0">
              <a:solidFill>
                <a:srgbClr val="000000"/>
              </a:solidFill>
              <a:effectLst/>
              <a:latin typeface="Arial"/>
              <a:ea typeface="Arial"/>
              <a:cs typeface="Arial"/>
              <a:sym typeface="Arial"/>
            </a:endParaRPr>
          </a:p>
          <a:p>
            <a:r>
              <a:rPr lang="en-US" sz="800" b="1" i="0" u="none" strike="noStrike" cap="none" dirty="0">
                <a:solidFill>
                  <a:srgbClr val="000000"/>
                </a:solidFill>
                <a:effectLst/>
                <a:latin typeface="Arial"/>
                <a:ea typeface="Arial"/>
                <a:cs typeface="Arial"/>
                <a:sym typeface="Arial"/>
              </a:rPr>
              <a:t>Slide # 3 Model for Success…</a:t>
            </a: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I would like to first of all thank Tanya and the Open Education Network for inviting us to share our experiences with OER Faculty Development Learning Circles with you today!</a:t>
            </a:r>
            <a:br>
              <a:rPr lang="en-US" sz="800" b="0" i="0" u="none" strike="noStrike" cap="none" dirty="0">
                <a:solidFill>
                  <a:srgbClr val="000000"/>
                </a:solidFill>
                <a:effectLst/>
                <a:latin typeface="Arial"/>
                <a:ea typeface="Arial"/>
                <a:cs typeface="Arial"/>
                <a:sym typeface="Arial"/>
              </a:rPr>
            </a:b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I would also like to thank each of you for taking time from your busy day to join us for this conversation!</a:t>
            </a:r>
            <a:br>
              <a:rPr lang="en-US" sz="800" b="0" i="0" u="none" strike="noStrike" cap="none" dirty="0">
                <a:solidFill>
                  <a:srgbClr val="000000"/>
                </a:solidFill>
                <a:effectLst/>
                <a:latin typeface="Arial"/>
                <a:ea typeface="Arial"/>
                <a:cs typeface="Arial"/>
                <a:sym typeface="Arial"/>
              </a:rPr>
            </a:b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Today six faculty from Minnesota State will be sharing their OER Learning Circle experiences with you. </a:t>
            </a:r>
          </a:p>
          <a:p>
            <a:pPr lvl="0"/>
            <a:r>
              <a:rPr lang="en-US" sz="800" b="0" i="0" u="none" strike="noStrike" cap="none" dirty="0">
                <a:solidFill>
                  <a:srgbClr val="000000"/>
                </a:solidFill>
                <a:effectLst/>
                <a:latin typeface="Arial"/>
                <a:ea typeface="Arial"/>
                <a:cs typeface="Arial"/>
                <a:sym typeface="Arial"/>
              </a:rPr>
              <a:t>As you hear each of the six faculty introduce themselves, and share their stories, please note their names, and also any comments, or questions that come to mind as you listen to them speak. We have reserved a nice chunk of time after each faculty has shared for you to ask questions or comment. </a:t>
            </a:r>
            <a:br>
              <a:rPr lang="en-US" sz="800" b="0" i="0" u="none" strike="noStrike" cap="none" dirty="0">
                <a:solidFill>
                  <a:srgbClr val="000000"/>
                </a:solidFill>
                <a:effectLst/>
                <a:latin typeface="Arial"/>
                <a:ea typeface="Arial"/>
                <a:cs typeface="Arial"/>
                <a:sym typeface="Arial"/>
              </a:rPr>
            </a:b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As you can see from this slide, we have found this OER Learning Circle model to be </a:t>
            </a:r>
            <a:r>
              <a:rPr lang="en-US" sz="800" b="1" i="0" u="none" strike="noStrike" cap="none" dirty="0">
                <a:solidFill>
                  <a:srgbClr val="000000"/>
                </a:solidFill>
                <a:effectLst/>
                <a:latin typeface="Arial"/>
                <a:ea typeface="Arial"/>
                <a:cs typeface="Arial"/>
                <a:sym typeface="Arial"/>
              </a:rPr>
              <a:t>A MODEL FOR SUCCESS!  </a:t>
            </a:r>
            <a:r>
              <a:rPr lang="en-US" sz="800" b="0" i="0" u="none" strike="noStrike" cap="none" dirty="0">
                <a:solidFill>
                  <a:srgbClr val="000000"/>
                </a:solidFill>
                <a:effectLst/>
                <a:latin typeface="Arial"/>
                <a:ea typeface="Arial"/>
                <a:cs typeface="Arial"/>
                <a:sym typeface="Arial"/>
              </a:rPr>
              <a:t> </a:t>
            </a:r>
          </a:p>
          <a:p>
            <a:r>
              <a:rPr lang="en-US" sz="800" b="0" i="0" u="none" strike="noStrike" cap="none" dirty="0">
                <a:solidFill>
                  <a:srgbClr val="000000"/>
                </a:solidFill>
                <a:effectLst/>
                <a:latin typeface="Arial"/>
                <a:ea typeface="Arial"/>
                <a:cs typeface="Arial"/>
                <a:sym typeface="Arial"/>
              </a:rPr>
              <a:t>The structure and the process of the model offer faculty an opportunity to structure and organize their OER work in a </a:t>
            </a:r>
            <a:r>
              <a:rPr lang="en-US" sz="800" b="1" i="0" u="none" strike="noStrike" cap="none" dirty="0">
                <a:solidFill>
                  <a:srgbClr val="000000"/>
                </a:solidFill>
                <a:effectLst/>
                <a:latin typeface="Arial"/>
                <a:ea typeface="Arial"/>
                <a:cs typeface="Arial"/>
                <a:sym typeface="Arial"/>
              </a:rPr>
              <a:t>resource rich, cross disciplinary and cross institutional, collegial work environment.</a:t>
            </a:r>
            <a:endParaRPr lang="en-US" sz="800" b="0" i="0" u="none" strike="noStrike" cap="none" dirty="0">
              <a:solidFill>
                <a:srgbClr val="000000"/>
              </a:solidFill>
              <a:effectLst/>
              <a:latin typeface="Arial"/>
              <a:ea typeface="Arial"/>
              <a:cs typeface="Arial"/>
              <a:sym typeface="Arial"/>
            </a:endParaRPr>
          </a:p>
          <a:p>
            <a:pPr marL="158750" indent="0">
              <a:buNone/>
            </a:pPr>
            <a:r>
              <a:rPr lang="en-US" sz="800" b="1" i="0" u="none" strike="noStrike" cap="none" dirty="0">
                <a:solidFill>
                  <a:srgbClr val="000000"/>
                </a:solidFill>
                <a:effectLst/>
                <a:latin typeface="Arial"/>
                <a:ea typeface="Arial"/>
                <a:cs typeface="Arial"/>
                <a:sym typeface="Arial"/>
              </a:rPr>
              <a:t> </a:t>
            </a:r>
            <a:endParaRPr lang="en-US" sz="800" b="0" i="0" u="none" strike="noStrike" cap="none" dirty="0">
              <a:solidFill>
                <a:srgbClr val="000000"/>
              </a:solidFill>
              <a:effectLst/>
              <a:latin typeface="Arial"/>
              <a:ea typeface="Arial"/>
              <a:cs typeface="Arial"/>
              <a:sym typeface="Arial"/>
            </a:endParaRPr>
          </a:p>
          <a:p>
            <a:pPr marL="158750" indent="0">
              <a:buNone/>
            </a:pPr>
            <a:r>
              <a:rPr lang="en-US" sz="800" b="1" i="0" u="none" strike="noStrike" cap="none" dirty="0">
                <a:solidFill>
                  <a:srgbClr val="000000"/>
                </a:solidFill>
                <a:effectLst/>
                <a:latin typeface="Arial"/>
                <a:ea typeface="Arial"/>
                <a:cs typeface="Arial"/>
                <a:sym typeface="Arial"/>
              </a:rPr>
              <a:t> </a:t>
            </a:r>
            <a:endParaRPr lang="en-US" sz="800" b="0" i="0" u="none" strike="noStrike" cap="none" dirty="0">
              <a:solidFill>
                <a:srgbClr val="000000"/>
              </a:solidFill>
              <a:effectLst/>
              <a:latin typeface="Arial"/>
              <a:ea typeface="Arial"/>
              <a:cs typeface="Arial"/>
              <a:sym typeface="Arial"/>
            </a:endParaRPr>
          </a:p>
          <a:p>
            <a:pPr marL="158750" indent="0">
              <a:buNone/>
            </a:pPr>
            <a:r>
              <a:rPr lang="en-US" sz="800" b="1" i="0" u="none" strike="noStrike" cap="none" dirty="0">
                <a:solidFill>
                  <a:srgbClr val="000000"/>
                </a:solidFill>
                <a:effectLst/>
                <a:latin typeface="Arial"/>
                <a:ea typeface="Arial"/>
                <a:cs typeface="Arial"/>
                <a:sym typeface="Arial"/>
              </a:rPr>
              <a:t> </a:t>
            </a:r>
            <a:endParaRPr lang="en-US" sz="800" b="0" i="0" u="none" strike="noStrike" cap="none" dirty="0">
              <a:solidFill>
                <a:srgbClr val="000000"/>
              </a:solidFill>
              <a:effectLst/>
              <a:latin typeface="Arial"/>
              <a:ea typeface="Arial"/>
              <a:cs typeface="Arial"/>
              <a:sym typeface="Arial"/>
            </a:endParaRPr>
          </a:p>
          <a:p>
            <a:pPr marL="158750" indent="0">
              <a:buNone/>
            </a:pPr>
            <a:r>
              <a:rPr lang="en-US" sz="800" b="1" i="0" u="none" strike="noStrike" cap="none" dirty="0">
                <a:solidFill>
                  <a:srgbClr val="000000"/>
                </a:solidFill>
                <a:effectLst/>
                <a:latin typeface="Arial"/>
                <a:ea typeface="Arial"/>
                <a:cs typeface="Arial"/>
                <a:sym typeface="Arial"/>
              </a:rPr>
              <a:t> </a:t>
            </a:r>
            <a:endParaRPr lang="en-US" sz="800" b="0" i="0" u="none" strike="noStrike" cap="none" dirty="0">
              <a:solidFill>
                <a:srgbClr val="000000"/>
              </a:solidFill>
              <a:effectLst/>
              <a:latin typeface="Arial"/>
              <a:ea typeface="Arial"/>
              <a:cs typeface="Arial"/>
              <a:sym typeface="Arial"/>
            </a:endParaRPr>
          </a:p>
          <a:p>
            <a:pPr marL="0" indent="0">
              <a:buNone/>
            </a:pPr>
            <a:endParaRPr dirty="0"/>
          </a:p>
        </p:txBody>
      </p:sp>
      <p:sp>
        <p:nvSpPr>
          <p:cNvPr id="196" name="Google Shape;196;g2408eff8e7_2_138: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sz="800" b="1" i="0" u="none" strike="noStrike" cap="none" dirty="0">
                <a:solidFill>
                  <a:srgbClr val="000000"/>
                </a:solidFill>
                <a:effectLst/>
                <a:latin typeface="Arial"/>
                <a:ea typeface="Arial"/>
                <a:cs typeface="Arial"/>
                <a:sym typeface="Arial"/>
              </a:rPr>
              <a:t>Slide # 4: Structure…</a:t>
            </a: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The LC’s  are structured as 10 week sessions for semesters, and as 5 week sessions for summer session.</a:t>
            </a:r>
            <a:br>
              <a:rPr lang="en-US" sz="800" b="0" i="0" u="none" strike="noStrike" cap="none" dirty="0">
                <a:solidFill>
                  <a:srgbClr val="000000"/>
                </a:solidFill>
                <a:effectLst/>
                <a:latin typeface="Arial"/>
                <a:ea typeface="Arial"/>
                <a:cs typeface="Arial"/>
                <a:sym typeface="Arial"/>
              </a:rPr>
            </a:b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The LC’S are structured around three project pathways.</a:t>
            </a:r>
          </a:p>
          <a:p>
            <a:pPr lvl="1"/>
            <a:r>
              <a:rPr lang="en-US" sz="800" b="0" i="0" u="none" strike="noStrike" cap="none" dirty="0">
                <a:solidFill>
                  <a:srgbClr val="000000"/>
                </a:solidFill>
                <a:effectLst/>
                <a:latin typeface="Arial"/>
                <a:ea typeface="Arial"/>
                <a:cs typeface="Arial"/>
                <a:sym typeface="Arial"/>
              </a:rPr>
              <a:t>Course Redesign</a:t>
            </a:r>
          </a:p>
          <a:p>
            <a:pPr lvl="1"/>
            <a:r>
              <a:rPr lang="en-US" sz="800" b="0" i="0" u="none" strike="noStrike" cap="none" dirty="0">
                <a:solidFill>
                  <a:srgbClr val="000000"/>
                </a:solidFill>
                <a:effectLst/>
                <a:latin typeface="Arial"/>
                <a:ea typeface="Arial"/>
                <a:cs typeface="Arial"/>
                <a:sym typeface="Arial"/>
              </a:rPr>
              <a:t>Authoring of ancillary materials or textbooks</a:t>
            </a:r>
          </a:p>
          <a:p>
            <a:pPr lvl="1"/>
            <a:r>
              <a:rPr lang="en-US" sz="800" b="0" i="0" u="none" strike="noStrike" cap="none" dirty="0">
                <a:solidFill>
                  <a:srgbClr val="000000"/>
                </a:solidFill>
                <a:effectLst/>
                <a:latin typeface="Arial"/>
                <a:ea typeface="Arial"/>
                <a:cs typeface="Arial"/>
                <a:sym typeface="Arial"/>
              </a:rPr>
              <a:t>OER LC Leader’s Practicum</a:t>
            </a:r>
            <a:br>
              <a:rPr lang="en-US" sz="800" b="0" i="0" u="none" strike="noStrike" cap="none" dirty="0">
                <a:solidFill>
                  <a:srgbClr val="000000"/>
                </a:solidFill>
                <a:effectLst/>
                <a:latin typeface="Arial"/>
                <a:ea typeface="Arial"/>
                <a:cs typeface="Arial"/>
                <a:sym typeface="Arial"/>
              </a:rPr>
            </a:b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Faculty meet for one hour per week in virtual facilitated Zoom Room Learning Circles.</a:t>
            </a:r>
          </a:p>
          <a:p>
            <a:r>
              <a:rPr lang="en-US" sz="800" b="1" i="0" u="none" strike="noStrike" cap="none" dirty="0">
                <a:solidFill>
                  <a:srgbClr val="000000"/>
                </a:solidFill>
                <a:effectLst/>
                <a:latin typeface="Arial"/>
                <a:ea typeface="Arial"/>
                <a:cs typeface="Arial"/>
                <a:sym typeface="Arial"/>
              </a:rPr>
              <a:t>Here faculty:</a:t>
            </a:r>
            <a:endParaRPr lang="en-US" sz="800" b="0" i="0" u="none" strike="noStrike" cap="none" dirty="0">
              <a:solidFill>
                <a:srgbClr val="000000"/>
              </a:solidFill>
              <a:effectLst/>
              <a:latin typeface="Arial"/>
              <a:ea typeface="Arial"/>
              <a:cs typeface="Arial"/>
              <a:sym typeface="Arial"/>
            </a:endParaRPr>
          </a:p>
          <a:p>
            <a:r>
              <a:rPr lang="en-US" sz="800" b="0" i="0" u="none" strike="noStrike" cap="none" dirty="0">
                <a:solidFill>
                  <a:srgbClr val="000000"/>
                </a:solidFill>
                <a:effectLst/>
                <a:latin typeface="Arial"/>
                <a:ea typeface="Arial"/>
                <a:cs typeface="Arial"/>
                <a:sym typeface="Arial"/>
              </a:rPr>
              <a:t> Share a “Pearl” (which is their “AHA” enlightenment, from their work that week. They also share thoughts, ideas , questions, great resources.</a:t>
            </a:r>
            <a:br>
              <a:rPr lang="en-US" sz="800" b="0" i="0" u="none" strike="noStrike" cap="none" dirty="0">
                <a:solidFill>
                  <a:srgbClr val="000000"/>
                </a:solidFill>
                <a:effectLst/>
                <a:latin typeface="Arial"/>
                <a:ea typeface="Arial"/>
                <a:cs typeface="Arial"/>
                <a:sym typeface="Arial"/>
              </a:rPr>
            </a:b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Faculty are expected to attend 80% of the scheduled Learning Circle meetings.</a:t>
            </a:r>
            <a:br>
              <a:rPr lang="en-US" sz="800" b="0" i="0" u="none" strike="noStrike" cap="none" dirty="0">
                <a:solidFill>
                  <a:srgbClr val="000000"/>
                </a:solidFill>
                <a:effectLst/>
                <a:latin typeface="Arial"/>
                <a:ea typeface="Arial"/>
                <a:cs typeface="Arial"/>
                <a:sym typeface="Arial"/>
              </a:rPr>
            </a:br>
            <a:endParaRPr lang="en-US" sz="800" b="0" i="0" u="none" strike="noStrike" cap="none" dirty="0">
              <a:solidFill>
                <a:srgbClr val="000000"/>
              </a:solidFill>
              <a:effectLst/>
              <a:latin typeface="Arial"/>
              <a:ea typeface="Arial"/>
              <a:cs typeface="Arial"/>
              <a:sym typeface="Arial"/>
            </a:endParaRPr>
          </a:p>
          <a:p>
            <a:pPr lvl="0"/>
            <a:r>
              <a:rPr lang="en-US" sz="800" b="0" i="0" u="none" strike="noStrike" cap="none" dirty="0">
                <a:solidFill>
                  <a:srgbClr val="000000"/>
                </a:solidFill>
                <a:effectLst/>
                <a:latin typeface="Arial"/>
                <a:ea typeface="Arial"/>
                <a:cs typeface="Arial"/>
                <a:sym typeface="Arial"/>
              </a:rPr>
              <a:t>Share end product at a end of session Showcase Event. </a:t>
            </a:r>
          </a:p>
          <a:p>
            <a:pPr marL="158750" indent="0">
              <a:buNone/>
            </a:pPr>
            <a:endParaRPr lang="en-US" sz="800" b="0" i="0" u="none" strike="noStrike" cap="none" dirty="0">
              <a:solidFill>
                <a:srgbClr val="000000"/>
              </a:solidFill>
              <a:effectLst/>
              <a:latin typeface="Arial"/>
              <a:ea typeface="Arial"/>
              <a:cs typeface="Arial"/>
              <a:sym typeface="Arial"/>
            </a:endParaRPr>
          </a:p>
        </p:txBody>
      </p:sp>
      <p:sp>
        <p:nvSpPr>
          <p:cNvPr id="4" name="Slide Number Placeholder 3"/>
          <p:cNvSpPr>
            <a:spLocks noGrp="1"/>
          </p:cNvSpPr>
          <p:nvPr>
            <p:ph type="sldNum" sz="quarter" idx="10"/>
          </p:nvPr>
        </p:nvSpPr>
        <p:spPr/>
        <p:txBody>
          <a:bodyPr lIns="92830" tIns="46415" rIns="92830" bIns="46415"/>
          <a:lstStyle/>
          <a:p>
            <a:fld id="{82FCF93C-1E24-413A-97C9-6ED8E201749D}" type="slidenum">
              <a:rPr lang="en-US" smtClean="0"/>
              <a:t>4</a:t>
            </a:fld>
            <a:endParaRPr lang="en-US" dirty="0"/>
          </a:p>
        </p:txBody>
      </p:sp>
    </p:spTree>
    <p:extLst>
      <p:ext uri="{BB962C8B-B14F-4D97-AF65-F5344CB8AC3E}">
        <p14:creationId xmlns:p14="http://schemas.microsoft.com/office/powerpoint/2010/main" val="11016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10</a:t>
            </a:fld>
            <a:endParaRPr lang="en-US" dirty="0"/>
          </a:p>
        </p:txBody>
      </p:sp>
    </p:spTree>
    <p:extLst>
      <p:ext uri="{BB962C8B-B14F-4D97-AF65-F5344CB8AC3E}">
        <p14:creationId xmlns:p14="http://schemas.microsoft.com/office/powerpoint/2010/main" val="344481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11</a:t>
            </a:fld>
            <a:endParaRPr lang="en-US" dirty="0"/>
          </a:p>
        </p:txBody>
      </p:sp>
    </p:spTree>
    <p:extLst>
      <p:ext uri="{BB962C8B-B14F-4D97-AF65-F5344CB8AC3E}">
        <p14:creationId xmlns:p14="http://schemas.microsoft.com/office/powerpoint/2010/main" val="3768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12</a:t>
            </a:fld>
            <a:endParaRPr lang="en-US" dirty="0"/>
          </a:p>
        </p:txBody>
      </p:sp>
    </p:spTree>
    <p:extLst>
      <p:ext uri="{BB962C8B-B14F-4D97-AF65-F5344CB8AC3E}">
        <p14:creationId xmlns:p14="http://schemas.microsoft.com/office/powerpoint/2010/main" val="11016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13</a:t>
            </a:fld>
            <a:endParaRPr lang="en-US" dirty="0"/>
          </a:p>
        </p:txBody>
      </p:sp>
    </p:spTree>
    <p:extLst>
      <p:ext uri="{BB962C8B-B14F-4D97-AF65-F5344CB8AC3E}">
        <p14:creationId xmlns:p14="http://schemas.microsoft.com/office/powerpoint/2010/main" val="313714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CF93C-1E24-413A-97C9-6ED8E201749D}" type="slidenum">
              <a:rPr lang="en-US" smtClean="0"/>
              <a:t>14</a:t>
            </a:fld>
            <a:endParaRPr lang="en-US" dirty="0"/>
          </a:p>
        </p:txBody>
      </p:sp>
    </p:spTree>
    <p:extLst>
      <p:ext uri="{BB962C8B-B14F-4D97-AF65-F5344CB8AC3E}">
        <p14:creationId xmlns:p14="http://schemas.microsoft.com/office/powerpoint/2010/main" val="148436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FD7BD-E3F3-4E10-B441-F4C5C3C9BD60}"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2EC1FC-5115-49B0-AA9D-02A1EF6E3B24}" type="slidenum">
              <a:rPr lang="en-US" smtClean="0"/>
              <a:t>‹#›</a:t>
            </a:fld>
            <a:endParaRPr lang="en-US"/>
          </a:p>
        </p:txBody>
      </p:sp>
    </p:spTree>
    <p:extLst>
      <p:ext uri="{BB962C8B-B14F-4D97-AF65-F5344CB8AC3E}">
        <p14:creationId xmlns:p14="http://schemas.microsoft.com/office/powerpoint/2010/main" val="295927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457200" y="914400"/>
            <a:ext cx="8229600" cy="1604772"/>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33601"/>
            <a:ext cx="9144000" cy="86868"/>
          </a:xfrm>
          <a:prstGeom prst="rect">
            <a:avLst/>
          </a:prstGeom>
        </p:spPr>
      </p:pic>
      <p:sp>
        <p:nvSpPr>
          <p:cNvPr id="8" name="Text Placeholder 7"/>
          <p:cNvSpPr>
            <a:spLocks noGrp="1"/>
          </p:cNvSpPr>
          <p:nvPr>
            <p:ph type="body" sz="quarter" idx="10" hasCustomPrompt="1"/>
          </p:nvPr>
        </p:nvSpPr>
        <p:spPr>
          <a:xfrm>
            <a:off x="5410200" y="2343150"/>
            <a:ext cx="2667000" cy="3429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4724400" y="2601516"/>
            <a:ext cx="3352800" cy="313134"/>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14" name="Text Placeholder 13"/>
          <p:cNvSpPr>
            <a:spLocks noGrp="1"/>
          </p:cNvSpPr>
          <p:nvPr>
            <p:ph type="body" sz="quarter" idx="13" hasCustomPrompt="1"/>
          </p:nvPr>
        </p:nvSpPr>
        <p:spPr>
          <a:xfrm>
            <a:off x="990600" y="3829050"/>
            <a:ext cx="2667000" cy="40005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5" name="Text Placeholder 4" title="Text Box with MINNESOTA STATE typed in gray"/>
          <p:cNvSpPr>
            <a:spLocks noGrp="1"/>
          </p:cNvSpPr>
          <p:nvPr>
            <p:ph type="body" sz="quarter" idx="14"/>
          </p:nvPr>
        </p:nvSpPr>
        <p:spPr>
          <a:xfrm>
            <a:off x="990600" y="4286250"/>
            <a:ext cx="2819400" cy="28575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Click to edit Master text styles</a:t>
            </a:r>
          </a:p>
        </p:txBody>
      </p:sp>
      <p:sp>
        <p:nvSpPr>
          <p:cNvPr id="2" name="Title 1"/>
          <p:cNvSpPr>
            <a:spLocks noGrp="1"/>
          </p:cNvSpPr>
          <p:nvPr>
            <p:ph type="title"/>
          </p:nvPr>
        </p:nvSpPr>
        <p:spPr>
          <a:xfrm>
            <a:off x="990600" y="2834880"/>
            <a:ext cx="7886700" cy="994172"/>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71131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open.bccampus.ca/find-open-textbooks/" TargetMode="External"/><Relationship Id="rId4" Type="http://schemas.openxmlformats.org/officeDocument/2006/relationships/hyperlink" Target="https://open.umn.edu/opentextbook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opentextbc.ca/opentextboo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nc-sa/2.0/?ref=ccsearch&amp;atype=rich" TargetMode="External"/><Relationship Id="rId3" Type="http://schemas.openxmlformats.org/officeDocument/2006/relationships/hyperlink" Target="https://opencontent.org/blog/" TargetMode="External"/><Relationship Id="rId7" Type="http://schemas.openxmlformats.org/officeDocument/2006/relationships/hyperlink" Target="https://www.flickr.com/photos/8136604@N05" TargetMode="External"/><Relationship Id="rId2" Type="http://schemas.openxmlformats.org/officeDocument/2006/relationships/hyperlink" Target="http://davidwiley.org/" TargetMode="External"/><Relationship Id="rId1" Type="http://schemas.openxmlformats.org/officeDocument/2006/relationships/slideLayout" Target="../slideLayouts/slideLayout3.xml"/><Relationship Id="rId6" Type="http://schemas.openxmlformats.org/officeDocument/2006/relationships/hyperlink" Target="https://www.flickr.com/photos/8136604@N05/3305878541" TargetMode="External"/><Relationship Id="rId5" Type="http://schemas.openxmlformats.org/officeDocument/2006/relationships/hyperlink" Target="https://improvingstudentsuccess.org/" TargetMode="External"/><Relationship Id="rId4" Type="http://schemas.openxmlformats.org/officeDocument/2006/relationships/hyperlink" Target="https://opencontent.org/blog/archives/2975" TargetMode="External"/><Relationship Id="rId9"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158350039@N03/48694199907" TargetMode="External"/><Relationship Id="rId2" Type="http://schemas.openxmlformats.org/officeDocument/2006/relationships/hyperlink" Target="https://opencontent.org/blog/archives/2975" TargetMode="Externa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s://creativecommons.org/publicdomain/mark/1.0/?ref=ccsearch&amp;atype=rich" TargetMode="External"/><Relationship Id="rId4" Type="http://schemas.openxmlformats.org/officeDocument/2006/relationships/hyperlink" Target="https://www.flickr.com/photos/158350039@N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opencontent.org/blog/archives/2975"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20594110@N00" TargetMode="External"/><Relationship Id="rId2" Type="http://schemas.openxmlformats.org/officeDocument/2006/relationships/hyperlink" Target="https://www.flickr.com/photos/20594110@N00/2303269060" TargetMode="Externa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hyperlink" Target="https://creativecommons.org/licenses/by-nc-sa/2.0/?ref=ccsearch&amp;atype=rich"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www.religion-online.org/wp-content/uploads/2018/04/contemplation-2000x1200.jpg" TargetMode="External"/><Relationship Id="rId2" Type="http://schemas.openxmlformats.org/officeDocument/2006/relationships/image" Target="../media/image19.jpg"/><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500px.com/photo/179149039/contemplation-by-rhys-hugh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nc/4.0/legalcode" TargetMode="External"/><Relationship Id="rId2" Type="http://schemas.openxmlformats.org/officeDocument/2006/relationships/hyperlink" Target="mailto:Karen.pikula@minnstate.edu" TargetMode="Externa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gc.futurelearn.com/uploads/assets/66/bd/hero_66bd78f6-e398-45db-ad9b7910bd237988.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uca.edu/education/files/2015/07/Conceptual-Framework-2015-Web.png" TargetMode="External"/><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275581" y="2085763"/>
            <a:ext cx="1962722" cy="342900"/>
          </a:xfrm>
        </p:spPr>
        <p:txBody>
          <a:bodyPr>
            <a:normAutofit fontScale="85000" lnSpcReduction="20000"/>
          </a:bodyPr>
          <a:lstStyle/>
          <a:p>
            <a:r>
              <a:rPr lang="en-US" dirty="0"/>
              <a:t>December 14, 2020</a:t>
            </a:r>
          </a:p>
        </p:txBody>
      </p:sp>
      <p:sp>
        <p:nvSpPr>
          <p:cNvPr id="10" name="Text Placeholder 9"/>
          <p:cNvSpPr>
            <a:spLocks noGrp="1"/>
          </p:cNvSpPr>
          <p:nvPr>
            <p:ph type="body" sz="quarter" idx="11"/>
          </p:nvPr>
        </p:nvSpPr>
        <p:spPr>
          <a:xfrm>
            <a:off x="4368800" y="2377506"/>
            <a:ext cx="3770312" cy="313134"/>
          </a:xfrm>
        </p:spPr>
        <p:txBody>
          <a:bodyPr/>
          <a:lstStyle/>
          <a:p>
            <a:r>
              <a:rPr lang="en-US" dirty="0"/>
              <a:t>Massachusetts Department of Higher Education </a:t>
            </a:r>
          </a:p>
        </p:txBody>
      </p:sp>
      <p:sp>
        <p:nvSpPr>
          <p:cNvPr id="3" name="Text Placeholder 2"/>
          <p:cNvSpPr>
            <a:spLocks noGrp="1"/>
          </p:cNvSpPr>
          <p:nvPr>
            <p:ph type="body" sz="quarter" idx="14"/>
          </p:nvPr>
        </p:nvSpPr>
        <p:spPr>
          <a:xfrm>
            <a:off x="2279227" y="4253720"/>
            <a:ext cx="5737014" cy="1103630"/>
          </a:xfrm>
        </p:spPr>
        <p:txBody>
          <a:bodyPr>
            <a:noAutofit/>
          </a:bodyPr>
          <a:lstStyle/>
          <a:p>
            <a:pPr lvl="0" algn="ctr">
              <a:buClr>
                <a:srgbClr val="FCB040"/>
              </a:buClr>
            </a:pPr>
            <a:r>
              <a:rPr lang="en-US" sz="1400" b="0" dirty="0">
                <a:solidFill>
                  <a:srgbClr val="00B050"/>
                </a:solidFill>
              </a:rPr>
              <a:t>Karen Pikula</a:t>
            </a:r>
            <a:r>
              <a:rPr lang="en-US" sz="1400" b="0" dirty="0">
                <a:solidFill>
                  <a:srgbClr val="00B050"/>
                </a:solidFill>
                <a:latin typeface="Avenir"/>
                <a:ea typeface="Avenir"/>
                <a:cs typeface="Avenir"/>
                <a:sym typeface="Avenir"/>
              </a:rPr>
              <a:t>, PhD, Central Lakes College, Minnesota </a:t>
            </a:r>
            <a:r>
              <a:rPr lang="en-US" sz="1400" b="0" dirty="0">
                <a:solidFill>
                  <a:srgbClr val="00B050"/>
                </a:solidFill>
                <a:sym typeface="Avenir"/>
              </a:rPr>
              <a:t>State</a:t>
            </a:r>
            <a:endParaRPr lang="en-US" sz="1400" b="0" dirty="0">
              <a:solidFill>
                <a:srgbClr val="00B050"/>
              </a:solidFill>
            </a:endParaRPr>
          </a:p>
          <a:p>
            <a:pPr lvl="0" algn="ctr">
              <a:spcBef>
                <a:spcPts val="400"/>
              </a:spcBef>
              <a:buClr>
                <a:srgbClr val="FCB040"/>
              </a:buClr>
            </a:pPr>
            <a:r>
              <a:rPr lang="en-US" sz="1400" b="0" dirty="0">
                <a:solidFill>
                  <a:srgbClr val="00B050"/>
                </a:solidFill>
              </a:rPr>
              <a:t>Karen.pikula@minnstate.edu</a:t>
            </a:r>
            <a:endParaRPr lang="en-US" sz="1400" b="0" dirty="0">
              <a:solidFill>
                <a:srgbClr val="00B050"/>
              </a:solidFill>
              <a:sym typeface="Avenir"/>
            </a:endParaRPr>
          </a:p>
          <a:p>
            <a:endParaRPr lang="en-US" sz="1400" b="0" dirty="0"/>
          </a:p>
        </p:txBody>
      </p:sp>
      <p:sp>
        <p:nvSpPr>
          <p:cNvPr id="2" name="Title 1"/>
          <p:cNvSpPr>
            <a:spLocks noGrp="1"/>
          </p:cNvSpPr>
          <p:nvPr>
            <p:ph type="title"/>
          </p:nvPr>
        </p:nvSpPr>
        <p:spPr>
          <a:xfrm>
            <a:off x="1828799" y="2858347"/>
            <a:ext cx="5915025" cy="1227666"/>
          </a:xfrm>
        </p:spPr>
        <p:txBody>
          <a:bodyPr>
            <a:normAutofit fontScale="90000"/>
          </a:bodyPr>
          <a:lstStyle/>
          <a:p>
            <a:pPr algn="ctr"/>
            <a:r>
              <a:rPr lang="en-US" sz="2700" dirty="0"/>
              <a:t>Minnesota State </a:t>
            </a:r>
            <a:br>
              <a:rPr lang="en-US" sz="2700" dirty="0"/>
            </a:br>
            <a:r>
              <a:rPr lang="en" sz="2700" dirty="0"/>
              <a:t>OER Faculty Development </a:t>
            </a:r>
            <a:br>
              <a:rPr lang="en" sz="2700" dirty="0"/>
            </a:br>
            <a:r>
              <a:rPr lang="en" sz="2700" dirty="0"/>
              <a:t>Learning Circles</a:t>
            </a:r>
            <a:br>
              <a:rPr lang="en-US" dirty="0"/>
            </a:br>
            <a:endParaRPr lang="en-US" dirty="0"/>
          </a:p>
        </p:txBody>
      </p:sp>
    </p:spTree>
    <p:extLst>
      <p:ext uri="{BB962C8B-B14F-4D97-AF65-F5344CB8AC3E}">
        <p14:creationId xmlns:p14="http://schemas.microsoft.com/office/powerpoint/2010/main" val="12209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680" r="1" b="1"/>
          <a:stretch/>
        </p:blipFill>
        <p:spPr>
          <a:xfrm>
            <a:off x="859458" y="721632"/>
            <a:ext cx="2298503" cy="1916599"/>
          </a:xfrm>
          <a:prstGeom prst="rect">
            <a:avLst/>
          </a:prstGeom>
        </p:spPr>
      </p:pic>
      <p:sp>
        <p:nvSpPr>
          <p:cNvPr id="2" name="Title 1"/>
          <p:cNvSpPr>
            <a:spLocks noGrp="1"/>
          </p:cNvSpPr>
          <p:nvPr>
            <p:ph type="title"/>
          </p:nvPr>
        </p:nvSpPr>
        <p:spPr>
          <a:xfrm>
            <a:off x="137626" y="64734"/>
            <a:ext cx="3843046" cy="567106"/>
          </a:xfrm>
        </p:spPr>
        <p:txBody>
          <a:bodyPr>
            <a:normAutofit fontScale="90000"/>
          </a:bodyPr>
          <a:lstStyle/>
          <a:p>
            <a:r>
              <a:rPr lang="en-US" dirty="0"/>
              <a:t>Application Process:</a:t>
            </a:r>
          </a:p>
        </p:txBody>
      </p:sp>
      <p:sp>
        <p:nvSpPr>
          <p:cNvPr id="3" name="Content Placeholder 2"/>
          <p:cNvSpPr>
            <a:spLocks noGrp="1"/>
          </p:cNvSpPr>
          <p:nvPr>
            <p:ph idx="1"/>
          </p:nvPr>
        </p:nvSpPr>
        <p:spPr>
          <a:xfrm>
            <a:off x="4336532" y="209939"/>
            <a:ext cx="4669842" cy="4856584"/>
          </a:xfrm>
        </p:spPr>
        <p:txBody>
          <a:bodyPr>
            <a:noAutofit/>
          </a:bodyPr>
          <a:lstStyle/>
          <a:p>
            <a:pPr marL="0" indent="0" algn="ctr">
              <a:buNone/>
            </a:pPr>
            <a:r>
              <a:rPr lang="en-US" b="1" dirty="0"/>
              <a:t>Scoring criteria:</a:t>
            </a:r>
            <a:endParaRPr lang="en-US" sz="1500" b="1" dirty="0"/>
          </a:p>
          <a:p>
            <a:pPr>
              <a:buFont typeface="Wingdings" panose="05000000000000000000" pitchFamily="2" charset="2"/>
              <a:buChar char="Ø"/>
            </a:pPr>
            <a:r>
              <a:rPr lang="en-US" sz="1400" dirty="0"/>
              <a:t>Course is needed for Z Degree</a:t>
            </a:r>
          </a:p>
          <a:p>
            <a:pPr>
              <a:buFont typeface="Wingdings" panose="05000000000000000000" pitchFamily="2" charset="2"/>
              <a:buChar char="Ø"/>
            </a:pPr>
            <a:r>
              <a:rPr lang="en-US" sz="1400" dirty="0"/>
              <a:t>Course is scheduled to be taught in the next academic year</a:t>
            </a:r>
          </a:p>
          <a:p>
            <a:pPr>
              <a:buFont typeface="Wingdings" panose="05000000000000000000" pitchFamily="2" charset="2"/>
              <a:buChar char="Ø"/>
            </a:pPr>
            <a:r>
              <a:rPr lang="en-US" sz="1400" dirty="0"/>
              <a:t>Course is high enrollment (&gt; 50 students per year)</a:t>
            </a:r>
          </a:p>
          <a:p>
            <a:pPr>
              <a:buFont typeface="Wingdings" panose="05000000000000000000" pitchFamily="2" charset="2"/>
              <a:buChar char="Ø"/>
            </a:pPr>
            <a:r>
              <a:rPr lang="en-US" sz="1400" dirty="0"/>
              <a:t>Faculty is new to OER Learning Circles</a:t>
            </a:r>
          </a:p>
          <a:p>
            <a:pPr>
              <a:buFont typeface="Wingdings" panose="05000000000000000000" pitchFamily="2" charset="2"/>
              <a:buChar char="Ø"/>
            </a:pPr>
            <a:r>
              <a:rPr lang="fr-FR" sz="1400" dirty="0"/>
              <a:t>Application sustains current OER </a:t>
            </a:r>
            <a:r>
              <a:rPr lang="en-US" sz="1400" dirty="0"/>
              <a:t>course</a:t>
            </a:r>
          </a:p>
          <a:p>
            <a:pPr>
              <a:buFont typeface="Wingdings" panose="05000000000000000000" pitchFamily="2" charset="2"/>
              <a:buChar char="Ø"/>
            </a:pPr>
            <a:r>
              <a:rPr lang="en-US" sz="1400" dirty="0"/>
              <a:t>Current cost of textbook </a:t>
            </a:r>
          </a:p>
          <a:p>
            <a:pPr>
              <a:buFont typeface="Wingdings" panose="05000000000000000000" pitchFamily="2" charset="2"/>
              <a:buChar char="Ø"/>
            </a:pPr>
            <a:r>
              <a:rPr lang="en-US" sz="1400" dirty="0"/>
              <a:t>Savings to students if course is redesigned as an OER course</a:t>
            </a:r>
          </a:p>
          <a:p>
            <a:pPr>
              <a:buFont typeface="Wingdings" panose="05000000000000000000" pitchFamily="2" charset="2"/>
              <a:buChar char="Ø"/>
            </a:pPr>
            <a:r>
              <a:rPr lang="en-US" sz="1400" dirty="0"/>
              <a:t>How redesign benefit students?</a:t>
            </a:r>
          </a:p>
          <a:p>
            <a:pPr>
              <a:buFont typeface="Wingdings" panose="05000000000000000000" pitchFamily="2" charset="2"/>
              <a:buChar char="Ø"/>
            </a:pPr>
            <a:r>
              <a:rPr lang="en-US" sz="1400" dirty="0"/>
              <a:t>Benefit other Minnesota State faculty?</a:t>
            </a:r>
          </a:p>
          <a:p>
            <a:pPr>
              <a:buFont typeface="Wingdings" panose="05000000000000000000" pitchFamily="2" charset="2"/>
              <a:buChar char="Ø"/>
            </a:pPr>
            <a:r>
              <a:rPr lang="en-US" sz="1400" dirty="0"/>
              <a:t>Course is a Developmental Ed Course</a:t>
            </a:r>
          </a:p>
          <a:p>
            <a:pPr>
              <a:buFont typeface="Wingdings" panose="05000000000000000000" pitchFamily="2" charset="2"/>
              <a:buChar char="Ø"/>
            </a:pPr>
            <a:r>
              <a:rPr lang="en-US" sz="1400" dirty="0"/>
              <a:t>Consider the content area</a:t>
            </a:r>
          </a:p>
          <a:p>
            <a:pPr>
              <a:buFont typeface="Wingdings" panose="05000000000000000000" pitchFamily="2" charset="2"/>
              <a:buChar char="Ø"/>
            </a:pPr>
            <a:r>
              <a:rPr lang="en-US" sz="1400" dirty="0"/>
              <a:t>Ancillary materials complement an existing open textbook (Housed in the </a:t>
            </a:r>
            <a:r>
              <a:rPr lang="en-US" sz="1400" dirty="0">
                <a:hlinkClick r:id="rId4"/>
              </a:rPr>
              <a:t>Open Textbook Library</a:t>
            </a:r>
            <a:r>
              <a:rPr lang="en-US" sz="1400" dirty="0"/>
              <a:t>, </a:t>
            </a:r>
            <a:r>
              <a:rPr lang="en-US" sz="1400" dirty="0">
                <a:hlinkClick r:id="rId5"/>
              </a:rPr>
              <a:t>BC Open Textbook Collection</a:t>
            </a:r>
            <a:r>
              <a:rPr lang="en-US" sz="1400" dirty="0"/>
              <a:t>, or other repositories</a:t>
            </a:r>
          </a:p>
          <a:p>
            <a:pPr marL="114300" indent="0">
              <a:buNone/>
            </a:pPr>
            <a:endParaRPr lang="en-US" sz="1400" dirty="0"/>
          </a:p>
          <a:p>
            <a:pPr marL="114300" indent="0">
              <a:buNone/>
            </a:pPr>
            <a:endParaRPr lang="en-US" sz="1400" dirty="0"/>
          </a:p>
          <a:p>
            <a:pPr marL="0" indent="0">
              <a:buNone/>
            </a:pPr>
            <a:r>
              <a:rPr lang="en-US" sz="1350" dirty="0"/>
              <a:t> </a:t>
            </a:r>
          </a:p>
        </p:txBody>
      </p:sp>
      <p:sp>
        <p:nvSpPr>
          <p:cNvPr id="6" name="Rectangle 5">
            <a:extLst>
              <a:ext uri="{FF2B5EF4-FFF2-40B4-BE49-F238E27FC236}">
                <a16:creationId xmlns:a16="http://schemas.microsoft.com/office/drawing/2014/main" id="{F1A889A7-2354-4C66-8FF0-8CA2A99088C1}"/>
              </a:ext>
            </a:extLst>
          </p:cNvPr>
          <p:cNvSpPr/>
          <p:nvPr/>
        </p:nvSpPr>
        <p:spPr>
          <a:xfrm>
            <a:off x="380673" y="2848595"/>
            <a:ext cx="3251418" cy="2246769"/>
          </a:xfrm>
          <a:prstGeom prst="rect">
            <a:avLst/>
          </a:prstGeom>
        </p:spPr>
        <p:txBody>
          <a:bodyPr wrap="square">
            <a:spAutoFit/>
          </a:bodyPr>
          <a:lstStyle/>
          <a:p>
            <a:pPr marL="0" indent="0" algn="ctr">
              <a:buNone/>
            </a:pPr>
            <a:r>
              <a:rPr lang="en-US" b="1" dirty="0"/>
              <a:t>Interested faculty apply to attend Learning Circles…</a:t>
            </a:r>
          </a:p>
          <a:p>
            <a:pPr marL="0" indent="0" algn="ctr">
              <a:buNone/>
            </a:pPr>
            <a:endParaRPr lang="en-US" b="1" dirty="0"/>
          </a:p>
          <a:p>
            <a:pPr marL="114300" indent="0">
              <a:buNone/>
            </a:pPr>
            <a:r>
              <a:rPr lang="en-US" b="1" dirty="0"/>
              <a:t>Institutional Level: </a:t>
            </a:r>
            <a:r>
              <a:rPr lang="en-US" dirty="0"/>
              <a:t> OER committee reviews applications announce successful applicants.</a:t>
            </a:r>
          </a:p>
          <a:p>
            <a:pPr marL="114300" indent="0">
              <a:buNone/>
            </a:pPr>
            <a:r>
              <a:rPr lang="en-US" b="1" dirty="0"/>
              <a:t>System Level: </a:t>
            </a:r>
            <a:r>
              <a:rPr lang="en-US" dirty="0"/>
              <a:t>OER Coordinator and Program Director for Educational Development review applications and announce successful applicants.</a:t>
            </a:r>
            <a:endParaRPr lang="en-US" sz="1350" dirty="0"/>
          </a:p>
        </p:txBody>
      </p:sp>
    </p:spTree>
    <p:extLst>
      <p:ext uri="{BB962C8B-B14F-4D97-AF65-F5344CB8AC3E}">
        <p14:creationId xmlns:p14="http://schemas.microsoft.com/office/powerpoint/2010/main" val="418598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53" r="1885"/>
          <a:stretch/>
        </p:blipFill>
        <p:spPr>
          <a:xfrm>
            <a:off x="5514392" y="7"/>
            <a:ext cx="3629608" cy="5143493"/>
          </a:xfrm>
          <a:prstGeom prst="rect">
            <a:avLst/>
          </a:prstGeom>
          <a:effectLst/>
        </p:spPr>
      </p:pic>
      <p:sp>
        <p:nvSpPr>
          <p:cNvPr id="2" name="Title 1"/>
          <p:cNvSpPr>
            <a:spLocks noGrp="1"/>
          </p:cNvSpPr>
          <p:nvPr>
            <p:ph type="title"/>
          </p:nvPr>
        </p:nvSpPr>
        <p:spPr>
          <a:xfrm>
            <a:off x="486697" y="471950"/>
            <a:ext cx="4939868" cy="1257452"/>
          </a:xfrm>
        </p:spPr>
        <p:txBody>
          <a:bodyPr>
            <a:normAutofit/>
          </a:bodyPr>
          <a:lstStyle/>
          <a:p>
            <a:pPr algn="ctr"/>
            <a:r>
              <a:rPr lang="en-US" dirty="0"/>
              <a:t>Collaborative Learning  Circles</a:t>
            </a:r>
          </a:p>
        </p:txBody>
      </p:sp>
      <p:sp>
        <p:nvSpPr>
          <p:cNvPr id="3" name="Content Placeholder 2"/>
          <p:cNvSpPr>
            <a:spLocks noGrp="1"/>
          </p:cNvSpPr>
          <p:nvPr>
            <p:ph idx="1"/>
          </p:nvPr>
        </p:nvSpPr>
        <p:spPr>
          <a:xfrm>
            <a:off x="325745" y="2381639"/>
            <a:ext cx="4698791" cy="1712168"/>
          </a:xfrm>
        </p:spPr>
        <p:txBody>
          <a:bodyPr>
            <a:normAutofit lnSpcReduction="10000"/>
          </a:bodyPr>
          <a:lstStyle/>
          <a:p>
            <a:pPr marL="0" indent="0">
              <a:buNone/>
            </a:pPr>
            <a:endParaRPr lang="en-US" dirty="0"/>
          </a:p>
          <a:p>
            <a:pPr marL="0" indent="0" algn="ctr">
              <a:buNone/>
            </a:pPr>
            <a:r>
              <a:rPr lang="en-US" sz="2400" dirty="0"/>
              <a:t>Interactive support for  faculty as they work through each of three pathways…</a:t>
            </a:r>
          </a:p>
        </p:txBody>
      </p:sp>
    </p:spTree>
    <p:extLst>
      <p:ext uri="{BB962C8B-B14F-4D97-AF65-F5344CB8AC3E}">
        <p14:creationId xmlns:p14="http://schemas.microsoft.com/office/powerpoint/2010/main" val="350354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322" r="8537" b="1"/>
          <a:stretch/>
        </p:blipFill>
        <p:spPr>
          <a:xfrm>
            <a:off x="4429915" y="1817039"/>
            <a:ext cx="4674870" cy="3204511"/>
          </a:xfrm>
          <a:prstGeom prst="rect">
            <a:avLst/>
          </a:prstGeom>
        </p:spPr>
      </p:pic>
      <p:sp>
        <p:nvSpPr>
          <p:cNvPr id="2" name="Title 1"/>
          <p:cNvSpPr>
            <a:spLocks noGrp="1"/>
          </p:cNvSpPr>
          <p:nvPr>
            <p:ph type="title"/>
          </p:nvPr>
        </p:nvSpPr>
        <p:spPr>
          <a:xfrm>
            <a:off x="628650" y="273844"/>
            <a:ext cx="7886700" cy="994172"/>
          </a:xfrm>
        </p:spPr>
        <p:txBody>
          <a:bodyPr>
            <a:normAutofit/>
          </a:bodyPr>
          <a:lstStyle/>
          <a:p>
            <a:pPr algn="ctr"/>
            <a:r>
              <a:rPr lang="en-US" b="1" dirty="0"/>
              <a:t>Three Pathways </a:t>
            </a:r>
          </a:p>
        </p:txBody>
      </p:sp>
      <p:sp>
        <p:nvSpPr>
          <p:cNvPr id="3" name="Content Placeholder 2"/>
          <p:cNvSpPr>
            <a:spLocks noGrp="1"/>
          </p:cNvSpPr>
          <p:nvPr>
            <p:ph idx="1"/>
          </p:nvPr>
        </p:nvSpPr>
        <p:spPr>
          <a:xfrm>
            <a:off x="64519" y="1114994"/>
            <a:ext cx="8659534" cy="1881066"/>
          </a:xfrm>
        </p:spPr>
        <p:txBody>
          <a:bodyPr>
            <a:normAutofit lnSpcReduction="10000"/>
          </a:bodyPr>
          <a:lstStyle/>
          <a:p>
            <a:r>
              <a:rPr lang="en-US" sz="2600" dirty="0"/>
              <a:t>OER Review (Only at institutional level)</a:t>
            </a:r>
          </a:p>
          <a:p>
            <a:r>
              <a:rPr lang="en-US" sz="2600" dirty="0"/>
              <a:t>OER Course Redesign</a:t>
            </a:r>
          </a:p>
          <a:p>
            <a:r>
              <a:rPr lang="en-US" sz="2600" dirty="0"/>
              <a:t>OER Authoring</a:t>
            </a:r>
          </a:p>
          <a:p>
            <a:r>
              <a:rPr lang="en-US" sz="2600" dirty="0"/>
              <a:t>OER Leader Learning Circles </a:t>
            </a:r>
          </a:p>
          <a:p>
            <a:pPr marL="0" indent="0">
              <a:buNone/>
            </a:pPr>
            <a:endParaRPr lang="en-US" sz="1500" dirty="0"/>
          </a:p>
        </p:txBody>
      </p:sp>
    </p:spTree>
    <p:extLst>
      <p:ext uri="{BB962C8B-B14F-4D97-AF65-F5344CB8AC3E}">
        <p14:creationId xmlns:p14="http://schemas.microsoft.com/office/powerpoint/2010/main" val="107701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164" r="15388" b="-1"/>
          <a:stretch/>
        </p:blipFill>
        <p:spPr>
          <a:xfrm>
            <a:off x="6268720" y="0"/>
            <a:ext cx="2875280" cy="51435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91194" y="-54942"/>
            <a:ext cx="5537445" cy="396996"/>
          </a:xfrm>
        </p:spPr>
        <p:txBody>
          <a:bodyPr>
            <a:normAutofit fontScale="90000"/>
          </a:bodyPr>
          <a:lstStyle/>
          <a:p>
            <a:r>
              <a:rPr lang="en-US" sz="1800" b="1" dirty="0"/>
              <a:t>          Review, Redesign, and Authoring Pathways</a:t>
            </a:r>
            <a:br>
              <a:rPr lang="en-US" dirty="0"/>
            </a:br>
            <a:endParaRPr lang="en-US" dirty="0">
              <a:latin typeface="+mn-lt"/>
            </a:endParaRPr>
          </a:p>
        </p:txBody>
      </p:sp>
      <p:sp>
        <p:nvSpPr>
          <p:cNvPr id="3" name="Content Placeholder 2"/>
          <p:cNvSpPr>
            <a:spLocks noGrp="1"/>
          </p:cNvSpPr>
          <p:nvPr>
            <p:ph idx="1"/>
          </p:nvPr>
        </p:nvSpPr>
        <p:spPr>
          <a:xfrm>
            <a:off x="91195" y="311573"/>
            <a:ext cx="6448458" cy="4831926"/>
          </a:xfrm>
        </p:spPr>
        <p:txBody>
          <a:bodyPr>
            <a:noAutofit/>
          </a:bodyPr>
          <a:lstStyle/>
          <a:p>
            <a:pPr marL="114300" indent="0">
              <a:buNone/>
            </a:pPr>
            <a:r>
              <a:rPr lang="en-US" sz="1100" dirty="0"/>
              <a:t>Faculty work in facilitated, cross disciplinary, collaborative, Learning Circles where they share </a:t>
            </a:r>
          </a:p>
          <a:p>
            <a:pPr marL="114300" indent="0">
              <a:buNone/>
            </a:pPr>
            <a:r>
              <a:rPr lang="en-US" sz="1100" dirty="0"/>
              <a:t>ideas and support each other and must attend a </a:t>
            </a:r>
            <a:r>
              <a:rPr lang="en-US" sz="1100" b="1" dirty="0"/>
              <a:t>minimum of 80% </a:t>
            </a:r>
            <a:r>
              <a:rPr lang="en-US" sz="1100" dirty="0"/>
              <a:t>of the scheduled </a:t>
            </a:r>
          </a:p>
          <a:p>
            <a:pPr marL="114300" indent="0">
              <a:buNone/>
            </a:pPr>
            <a:r>
              <a:rPr lang="en-US" sz="1100" dirty="0"/>
              <a:t>Learning Circle meetings where they share weekly their </a:t>
            </a:r>
            <a:r>
              <a:rPr lang="en-US" sz="1100" b="1" dirty="0"/>
              <a:t>“Pearls” </a:t>
            </a:r>
            <a:r>
              <a:rPr lang="en-US" sz="1100" dirty="0"/>
              <a:t>(also post in the weekly in discussion forums.)</a:t>
            </a:r>
          </a:p>
          <a:p>
            <a:pPr marL="114300" indent="0">
              <a:buNone/>
            </a:pPr>
            <a:br>
              <a:rPr lang="en-US" sz="1100" dirty="0"/>
            </a:br>
            <a:r>
              <a:rPr lang="en-US" sz="1100" dirty="0"/>
              <a:t>Faculty in the </a:t>
            </a:r>
            <a:r>
              <a:rPr lang="en-US" sz="1100" b="1" dirty="0"/>
              <a:t>Redesign and Authoring Pathways create a 10-week work plan </a:t>
            </a:r>
            <a:r>
              <a:rPr lang="en-US" sz="1100" dirty="0"/>
              <a:t>detailing the process they plan to use in the creation of their OER courses and resources. </a:t>
            </a:r>
          </a:p>
          <a:p>
            <a:pPr marL="114300" indent="0">
              <a:buNone/>
            </a:pPr>
            <a:r>
              <a:rPr lang="en-US" sz="1100" dirty="0"/>
              <a:t>Faculty in the </a:t>
            </a:r>
            <a:r>
              <a:rPr lang="en-US" sz="1100" b="1" dirty="0"/>
              <a:t>Review Pathway</a:t>
            </a:r>
            <a:r>
              <a:rPr lang="en-US" sz="1100" i="1" dirty="0"/>
              <a:t> </a:t>
            </a:r>
            <a:r>
              <a:rPr lang="en-US" sz="1100" b="1" dirty="0"/>
              <a:t>create a 5-week work plan </a:t>
            </a:r>
            <a:r>
              <a:rPr lang="en-US" sz="1100" dirty="0"/>
              <a:t>detailing the process they plan to </a:t>
            </a:r>
          </a:p>
          <a:p>
            <a:pPr marL="114300" indent="0">
              <a:buNone/>
            </a:pPr>
            <a:r>
              <a:rPr lang="en-US" sz="1100" dirty="0"/>
              <a:t>use in the creation of their OER resource/s. Their plans will change, so they do not have to be perfect. </a:t>
            </a:r>
            <a:br>
              <a:rPr lang="en-US" sz="1100" dirty="0"/>
            </a:br>
            <a:endParaRPr lang="en-US" sz="1100" dirty="0"/>
          </a:p>
          <a:p>
            <a:pPr marL="114300" indent="0">
              <a:buNone/>
            </a:pPr>
            <a:r>
              <a:rPr lang="en-US" sz="1100" b="1" dirty="0"/>
              <a:t>Review Pathway: </a:t>
            </a:r>
            <a:r>
              <a:rPr lang="en-US" sz="1100" dirty="0"/>
              <a:t>identify OER resources to adopt. </a:t>
            </a:r>
          </a:p>
          <a:p>
            <a:pPr marL="114300" indent="0">
              <a:buNone/>
            </a:pPr>
            <a:r>
              <a:rPr lang="en-US" sz="1100" b="1" dirty="0"/>
              <a:t>Redesign Pathway </a:t>
            </a:r>
            <a:r>
              <a:rPr lang="en-US" sz="1100" dirty="0"/>
              <a:t>create a D2L course shell using their selected OER materials or create a hard copy portfolio of content, objectives, and assessments, for their course.  </a:t>
            </a:r>
          </a:p>
          <a:p>
            <a:pPr marL="114300" indent="0">
              <a:buNone/>
            </a:pPr>
            <a:r>
              <a:rPr lang="en-US" sz="1100" b="1" dirty="0"/>
              <a:t>Authoring Pathway </a:t>
            </a:r>
            <a:r>
              <a:rPr lang="en-US" sz="1100" dirty="0"/>
              <a:t>create either ancillary resources to accompany existing OER resources or they author a textbook for their course. </a:t>
            </a:r>
          </a:p>
          <a:p>
            <a:pPr marL="114300" indent="0">
              <a:buNone/>
            </a:pPr>
            <a:r>
              <a:rPr lang="en-US" sz="1100" b="1" dirty="0"/>
              <a:t>BONUS: </a:t>
            </a:r>
            <a:r>
              <a:rPr lang="en-US" sz="1100" dirty="0"/>
              <a:t>Many faculty redesign their course and then </a:t>
            </a:r>
            <a:r>
              <a:rPr lang="en-US" sz="1100" b="1" dirty="0"/>
              <a:t>also</a:t>
            </a:r>
            <a:r>
              <a:rPr lang="en-US" sz="1100" dirty="0"/>
              <a:t> end up authoring a textbook.</a:t>
            </a:r>
            <a:br>
              <a:rPr lang="en-US" sz="1100" dirty="0"/>
            </a:br>
            <a:endParaRPr lang="en-US" sz="1100" dirty="0"/>
          </a:p>
          <a:p>
            <a:pPr marL="114300" indent="0">
              <a:buNone/>
            </a:pPr>
            <a:r>
              <a:rPr lang="en-US" sz="1100" dirty="0"/>
              <a:t>Authoring Pathway download and read the Authoring Guide from BC Campus. </a:t>
            </a:r>
            <a:r>
              <a:rPr lang="en-US" sz="1100" u="sng" dirty="0">
                <a:hlinkClick r:id="rId4"/>
              </a:rPr>
              <a:t>https://opentextbc.ca/opentextbook/</a:t>
            </a:r>
            <a:br>
              <a:rPr lang="en-US" sz="1100" u="sng" dirty="0"/>
            </a:br>
            <a:endParaRPr lang="en-US" sz="1100" dirty="0"/>
          </a:p>
          <a:p>
            <a:pPr marL="114300" indent="0">
              <a:buNone/>
            </a:pPr>
            <a:r>
              <a:rPr lang="en-US" sz="1100" dirty="0"/>
              <a:t>All pathways share their completed projects with the other participants at the final scheduled Learning Circle Showcase Event. </a:t>
            </a:r>
            <a:br>
              <a:rPr lang="en-US" sz="1100" dirty="0"/>
            </a:br>
            <a:endParaRPr lang="en-US" sz="1100" dirty="0"/>
          </a:p>
          <a:p>
            <a:pPr marL="114300" indent="0">
              <a:buNone/>
            </a:pPr>
            <a:r>
              <a:rPr lang="en-US" sz="1100" dirty="0"/>
              <a:t>All courses or newly created materials are given Creative Commons  Licenses. </a:t>
            </a:r>
          </a:p>
        </p:txBody>
      </p:sp>
    </p:spTree>
    <p:extLst>
      <p:ext uri="{BB962C8B-B14F-4D97-AF65-F5344CB8AC3E}">
        <p14:creationId xmlns:p14="http://schemas.microsoft.com/office/powerpoint/2010/main" val="423821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14" r="15260" b="-2"/>
          <a:stretch/>
        </p:blipFill>
        <p:spPr>
          <a:xfrm>
            <a:off x="4166211" y="1385042"/>
            <a:ext cx="4674870" cy="3204511"/>
          </a:xfrm>
          <a:prstGeom prst="rect">
            <a:avLst/>
          </a:prstGeom>
        </p:spPr>
      </p:pic>
      <p:sp>
        <p:nvSpPr>
          <p:cNvPr id="2" name="Title 1"/>
          <p:cNvSpPr>
            <a:spLocks noGrp="1"/>
          </p:cNvSpPr>
          <p:nvPr>
            <p:ph type="title"/>
          </p:nvPr>
        </p:nvSpPr>
        <p:spPr>
          <a:xfrm>
            <a:off x="628650" y="273844"/>
            <a:ext cx="7886700" cy="994172"/>
          </a:xfrm>
        </p:spPr>
        <p:txBody>
          <a:bodyPr>
            <a:normAutofit fontScale="90000"/>
          </a:bodyPr>
          <a:lstStyle/>
          <a:p>
            <a:pPr algn="ctr"/>
            <a:r>
              <a:rPr lang="en-US" dirty="0"/>
              <a:t>Brightspace (D2L) Faculty Support </a:t>
            </a:r>
            <a:br>
              <a:rPr lang="en-US" dirty="0"/>
            </a:br>
            <a:r>
              <a:rPr lang="en-US" dirty="0"/>
              <a:t>Course Room</a:t>
            </a:r>
          </a:p>
        </p:txBody>
      </p:sp>
      <p:sp>
        <p:nvSpPr>
          <p:cNvPr id="3" name="Content Placeholder 2"/>
          <p:cNvSpPr>
            <a:spLocks noGrp="1"/>
          </p:cNvSpPr>
          <p:nvPr>
            <p:ph idx="1"/>
          </p:nvPr>
        </p:nvSpPr>
        <p:spPr>
          <a:xfrm>
            <a:off x="139960" y="1326049"/>
            <a:ext cx="3596951" cy="3263504"/>
          </a:xfrm>
        </p:spPr>
        <p:txBody>
          <a:bodyPr>
            <a:normAutofit/>
          </a:bodyPr>
          <a:lstStyle/>
          <a:p>
            <a:pPr>
              <a:buFont typeface="Arial" panose="020B0604020202020204" pitchFamily="34" charset="0"/>
              <a:buChar char="•"/>
            </a:pPr>
            <a:r>
              <a:rPr lang="en-US" sz="1500" dirty="0"/>
              <a:t>Structured weekly modules for each of the three pathways</a:t>
            </a:r>
          </a:p>
          <a:p>
            <a:pPr>
              <a:buFont typeface="Arial" panose="020B0604020202020204" pitchFamily="34" charset="0"/>
              <a:buChar char="•"/>
            </a:pPr>
            <a:r>
              <a:rPr lang="en-US" sz="1500" dirty="0"/>
              <a:t>Repository of resources</a:t>
            </a:r>
          </a:p>
          <a:p>
            <a:pPr>
              <a:buFont typeface="Arial" panose="020B0604020202020204" pitchFamily="34" charset="0"/>
              <a:buChar char="•"/>
            </a:pPr>
            <a:r>
              <a:rPr lang="en-US" sz="1500" dirty="0"/>
              <a:t>Universal Design links</a:t>
            </a:r>
          </a:p>
          <a:p>
            <a:pPr>
              <a:buFont typeface="Arial" panose="020B0604020202020204" pitchFamily="34" charset="0"/>
              <a:buChar char="•"/>
            </a:pPr>
            <a:r>
              <a:rPr lang="en-US" sz="1500" dirty="0"/>
              <a:t>QM support and links</a:t>
            </a:r>
          </a:p>
          <a:p>
            <a:pPr>
              <a:buFont typeface="Arial" panose="020B0604020202020204" pitchFamily="34" charset="0"/>
              <a:buChar char="•"/>
            </a:pPr>
            <a:r>
              <a:rPr lang="en-US" sz="1500" dirty="0"/>
              <a:t>Case studies</a:t>
            </a:r>
          </a:p>
          <a:p>
            <a:pPr>
              <a:buFont typeface="Arial" panose="020B0604020202020204" pitchFamily="34" charset="0"/>
              <a:buChar char="•"/>
            </a:pPr>
            <a:r>
              <a:rPr lang="en-US" sz="1500" dirty="0"/>
              <a:t>Organizational structure for faculty work</a:t>
            </a:r>
          </a:p>
          <a:p>
            <a:pPr>
              <a:buFont typeface="Arial" panose="020B0604020202020204" pitchFamily="34" charset="0"/>
              <a:buChar char="•"/>
            </a:pPr>
            <a:r>
              <a:rPr lang="en-US" sz="1500" dirty="0"/>
              <a:t>Opportunity to share and discuss “Pearls” from individual   </a:t>
            </a:r>
            <a:br>
              <a:rPr lang="en-US" sz="1500" dirty="0"/>
            </a:br>
            <a:r>
              <a:rPr lang="en-US" sz="1500" dirty="0"/>
              <a:t> experiences.</a:t>
            </a:r>
          </a:p>
          <a:p>
            <a:endParaRPr lang="en-US" sz="1500" dirty="0"/>
          </a:p>
        </p:txBody>
      </p:sp>
    </p:spTree>
    <p:extLst>
      <p:ext uri="{BB962C8B-B14F-4D97-AF65-F5344CB8AC3E}">
        <p14:creationId xmlns:p14="http://schemas.microsoft.com/office/powerpoint/2010/main" val="354334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1E2388-BA4F-419F-BEFC-A5573A3BD53D}"/>
              </a:ext>
            </a:extLst>
          </p:cNvPr>
          <p:cNvSpPr/>
          <p:nvPr/>
        </p:nvSpPr>
        <p:spPr>
          <a:xfrm>
            <a:off x="121770" y="95333"/>
            <a:ext cx="3560590" cy="523220"/>
          </a:xfrm>
          <a:prstGeom prst="rect">
            <a:avLst/>
          </a:prstGeom>
        </p:spPr>
        <p:txBody>
          <a:bodyPr wrap="none">
            <a:spAutoFit/>
          </a:bodyPr>
          <a:lstStyle/>
          <a:p>
            <a:r>
              <a:rPr lang="en-US" sz="2800" dirty="0">
                <a:solidFill>
                  <a:srgbClr val="009F4D"/>
                </a:solidFill>
              </a:rPr>
              <a:t>Amazing Discovery!!!</a:t>
            </a:r>
          </a:p>
        </p:txBody>
      </p:sp>
      <p:pic>
        <p:nvPicPr>
          <p:cNvPr id="4" name="Picture 3">
            <a:extLst>
              <a:ext uri="{FF2B5EF4-FFF2-40B4-BE49-F238E27FC236}">
                <a16:creationId xmlns:a16="http://schemas.microsoft.com/office/drawing/2014/main" id="{E70B9C38-0287-45AB-84D8-0AEB98ED6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433" y="1524401"/>
            <a:ext cx="3871913" cy="2814638"/>
          </a:xfrm>
          <a:prstGeom prst="rect">
            <a:avLst/>
          </a:prstGeom>
        </p:spPr>
      </p:pic>
      <p:sp>
        <p:nvSpPr>
          <p:cNvPr id="5" name="Rectangle 4">
            <a:extLst>
              <a:ext uri="{FF2B5EF4-FFF2-40B4-BE49-F238E27FC236}">
                <a16:creationId xmlns:a16="http://schemas.microsoft.com/office/drawing/2014/main" id="{A9B57C43-F6A6-4BAF-91B7-967F755C2E1F}"/>
              </a:ext>
            </a:extLst>
          </p:cNvPr>
          <p:cNvSpPr/>
          <p:nvPr/>
        </p:nvSpPr>
        <p:spPr>
          <a:xfrm>
            <a:off x="204072" y="4736912"/>
            <a:ext cx="8445445" cy="338554"/>
          </a:xfrm>
          <a:prstGeom prst="rect">
            <a:avLst/>
          </a:prstGeom>
        </p:spPr>
        <p:txBody>
          <a:bodyPr wrap="square">
            <a:spAutoFit/>
          </a:bodyPr>
          <a:lstStyle/>
          <a:p>
            <a:r>
              <a:rPr lang="en-US" sz="800" dirty="0">
                <a:solidFill>
                  <a:prstClr val="black"/>
                </a:solidFill>
                <a:latin typeface="Calibri"/>
              </a:rPr>
              <a:t>https://www.google.com/search?client=firefoxab&amp;biw=1280&amp;bih=584&amp;tbm=isch&amp;sa=1&amp;ei=9b8WW7i1DavNjwTwsoSQCA&amp;q=aha+moment&amp;oq=aha+moment&amp;gs_l=img.3..0l10.14988.24401.0.25401.21.16.0.0.0.0.325.1249.8j3j0j1.12.0....0...1c.1.64.img..9.4.641...0i67k1j0i8i30k1j0i24k1.0.v-AcLexhvGw#imgrc=kOn2Te4DasjjbM:</a:t>
            </a:r>
          </a:p>
        </p:txBody>
      </p:sp>
      <p:sp>
        <p:nvSpPr>
          <p:cNvPr id="6" name="Rectangle 5">
            <a:extLst>
              <a:ext uri="{FF2B5EF4-FFF2-40B4-BE49-F238E27FC236}">
                <a16:creationId xmlns:a16="http://schemas.microsoft.com/office/drawing/2014/main" id="{2B87DB0F-4F88-48EB-92DD-C48E6DD3AAEC}"/>
              </a:ext>
            </a:extLst>
          </p:cNvPr>
          <p:cNvSpPr/>
          <p:nvPr/>
        </p:nvSpPr>
        <p:spPr>
          <a:xfrm>
            <a:off x="1495025" y="726418"/>
            <a:ext cx="5330305" cy="400110"/>
          </a:xfrm>
          <a:prstGeom prst="rect">
            <a:avLst/>
          </a:prstGeom>
        </p:spPr>
        <p:txBody>
          <a:bodyPr wrap="none">
            <a:spAutoFit/>
          </a:bodyPr>
          <a:lstStyle/>
          <a:p>
            <a:r>
              <a:rPr lang="en-US" sz="2000" b="1" dirty="0">
                <a:latin typeface="Calibri" panose="020F0502020204030204" pitchFamily="34" charset="0"/>
                <a:cs typeface="Calibri" panose="020F0502020204030204" pitchFamily="34" charset="0"/>
              </a:rPr>
              <a:t>Faculty addressing accessibility, equity, diversity</a:t>
            </a:r>
            <a:endParaRPr lang="en-US" sz="2000" dirty="0"/>
          </a:p>
        </p:txBody>
      </p:sp>
    </p:spTree>
    <p:extLst>
      <p:ext uri="{BB962C8B-B14F-4D97-AF65-F5344CB8AC3E}">
        <p14:creationId xmlns:p14="http://schemas.microsoft.com/office/powerpoint/2010/main" val="233975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51ADA-A72E-4920-82DE-481AFDDDFB6A}"/>
              </a:ext>
            </a:extLst>
          </p:cNvPr>
          <p:cNvSpPr txBox="1"/>
          <p:nvPr/>
        </p:nvSpPr>
        <p:spPr>
          <a:xfrm>
            <a:off x="261596" y="909788"/>
            <a:ext cx="4208370" cy="4224233"/>
          </a:xfrm>
          <a:prstGeom prst="rect">
            <a:avLst/>
          </a:prstGeom>
          <a:noFill/>
        </p:spPr>
        <p:txBody>
          <a:bodyPr wrap="square" rtlCol="0">
            <a:spAutoFit/>
          </a:bodyPr>
          <a:lstStyle/>
          <a:p>
            <a:r>
              <a:rPr lang="en-US" b="1" u="sng" dirty="0">
                <a:solidFill>
                  <a:schemeClr val="tx1"/>
                </a:solidFill>
              </a:rPr>
              <a:t>3 new textbooks</a:t>
            </a:r>
          </a:p>
          <a:p>
            <a:endParaRPr lang="en-US" sz="1050" b="1" dirty="0">
              <a:solidFill>
                <a:schemeClr val="tx1"/>
              </a:solidFill>
            </a:endParaRPr>
          </a:p>
          <a:p>
            <a:pPr lvl="3"/>
            <a:r>
              <a:rPr lang="en-US" sz="1200" dirty="0">
                <a:solidFill>
                  <a:schemeClr val="tx1"/>
                </a:solidFill>
              </a:rPr>
              <a:t>Building Academic Literacy</a:t>
            </a:r>
          </a:p>
          <a:p>
            <a:pPr lvl="2"/>
            <a:r>
              <a:rPr lang="en-US" sz="1200" i="1" dirty="0">
                <a:solidFill>
                  <a:schemeClr val="tx1"/>
                </a:solidFill>
                <a:cs typeface="Calibri" panose="020F0502020204030204" pitchFamily="34" charset="0"/>
              </a:rPr>
              <a:t>YOU: Writing! </a:t>
            </a:r>
            <a:r>
              <a:rPr lang="en-US" sz="1200" dirty="0">
                <a:solidFill>
                  <a:schemeClr val="tx1"/>
                </a:solidFill>
                <a:cs typeface="Calibri" panose="020F0502020204030204" pitchFamily="34" charset="0"/>
              </a:rPr>
              <a:t>A First-Year Composition Textbook</a:t>
            </a:r>
          </a:p>
          <a:p>
            <a:pPr lvl="2"/>
            <a:r>
              <a:rPr lang="en-US" sz="1200" dirty="0">
                <a:solidFill>
                  <a:schemeClr val="tx1"/>
                </a:solidFill>
                <a:cs typeface="Calibri" panose="020F0502020204030204" pitchFamily="34" charset="0"/>
              </a:rPr>
              <a:t>Microbiology Textbook (6 Chapters)</a:t>
            </a:r>
            <a:br>
              <a:rPr lang="en-US" sz="1200" dirty="0">
                <a:solidFill>
                  <a:schemeClr val="tx1"/>
                </a:solidFill>
                <a:cs typeface="Calibri" panose="020F0502020204030204" pitchFamily="34" charset="0"/>
              </a:rPr>
            </a:br>
            <a:endParaRPr lang="en-US" sz="1200" dirty="0">
              <a:solidFill>
                <a:schemeClr val="tx1"/>
              </a:solidFill>
              <a:cs typeface="Calibri" panose="020F0502020204030204" pitchFamily="34" charset="0"/>
            </a:endParaRPr>
          </a:p>
          <a:p>
            <a:pPr lvl="2"/>
            <a:r>
              <a:rPr lang="en-US" sz="1200" b="1" dirty="0">
                <a:solidFill>
                  <a:schemeClr val="tx1"/>
                </a:solidFill>
                <a:cs typeface="Calibri" panose="020F0502020204030204" pitchFamily="34" charset="0"/>
              </a:rPr>
              <a:t>Bonus: </a:t>
            </a:r>
          </a:p>
          <a:p>
            <a:pPr lvl="2"/>
            <a:r>
              <a:rPr lang="en-US" sz="1200" b="1" dirty="0">
                <a:solidFill>
                  <a:schemeClr val="tx1"/>
                </a:solidFill>
                <a:cs typeface="Calibri" panose="020F0502020204030204" pitchFamily="34" charset="0"/>
              </a:rPr>
              <a:t>Course Redesign ends up a textbook!</a:t>
            </a:r>
          </a:p>
          <a:p>
            <a:pPr lvl="2"/>
            <a:r>
              <a:rPr lang="en-US" sz="1200" dirty="0">
                <a:solidFill>
                  <a:schemeClr val="tx1"/>
                </a:solidFill>
                <a:cs typeface="Calibri Light"/>
              </a:rPr>
              <a:t>             Introduction to Philosophy: Words of Wisdom</a:t>
            </a:r>
          </a:p>
          <a:p>
            <a:endParaRPr lang="en-US" sz="1000" b="1" dirty="0">
              <a:solidFill>
                <a:schemeClr val="tx1"/>
              </a:solidFill>
              <a:cs typeface="Calibri" panose="020F0502020204030204" pitchFamily="34" charset="0"/>
            </a:endParaRPr>
          </a:p>
          <a:p>
            <a:endParaRPr lang="en-US" sz="1000" b="1" dirty="0">
              <a:solidFill>
                <a:schemeClr val="tx1"/>
              </a:solidFill>
              <a:cs typeface="Calibri" panose="020F0502020204030204" pitchFamily="34" charset="0"/>
            </a:endParaRPr>
          </a:p>
          <a:p>
            <a:r>
              <a:rPr lang="en-US" b="1" u="sng" dirty="0">
                <a:solidFill>
                  <a:schemeClr val="tx1"/>
                </a:solidFill>
                <a:cs typeface="Calibri" panose="020F0502020204030204" pitchFamily="34" charset="0"/>
              </a:rPr>
              <a:t>Course Redesign</a:t>
            </a:r>
          </a:p>
          <a:p>
            <a:endParaRPr lang="en-US" sz="1000" b="1" dirty="0">
              <a:solidFill>
                <a:schemeClr val="tx1"/>
              </a:solidFill>
              <a:cs typeface="Calibri" panose="020F0502020204030204" pitchFamily="34" charset="0"/>
            </a:endParaRPr>
          </a:p>
          <a:p>
            <a:pPr lvl="2"/>
            <a:r>
              <a:rPr lang="en-US" sz="1200" dirty="0">
                <a:solidFill>
                  <a:schemeClr val="tx1"/>
                </a:solidFill>
              </a:rPr>
              <a:t>ADSC1031 - Business English Skills</a:t>
            </a:r>
          </a:p>
          <a:p>
            <a:pPr lvl="2"/>
            <a:r>
              <a:rPr lang="en-US" sz="1200" dirty="0">
                <a:solidFill>
                  <a:schemeClr val="tx1"/>
                </a:solidFill>
              </a:rPr>
              <a:t>MUS2201 &amp; MUS2202 - Music Theory &amp; Musicianship I &amp; II</a:t>
            </a:r>
          </a:p>
          <a:p>
            <a:pPr lvl="2"/>
            <a:r>
              <a:rPr lang="en-US" sz="1200" dirty="0">
                <a:solidFill>
                  <a:schemeClr val="tx1"/>
                </a:solidFill>
              </a:rPr>
              <a:t>HLTH1150 – Wellness</a:t>
            </a:r>
            <a:br>
              <a:rPr lang="en-US" sz="1200" dirty="0">
                <a:solidFill>
                  <a:schemeClr val="tx1"/>
                </a:solidFill>
              </a:rPr>
            </a:br>
            <a:endParaRPr lang="en-US" sz="1200" dirty="0">
              <a:solidFill>
                <a:schemeClr val="tx1"/>
              </a:solidFill>
            </a:endParaRPr>
          </a:p>
          <a:p>
            <a:pPr lvl="2"/>
            <a:r>
              <a:rPr lang="en-US" sz="1200" b="1" dirty="0">
                <a:solidFill>
                  <a:schemeClr val="tx1"/>
                </a:solidFill>
                <a:cs typeface="Calibri" panose="020F0502020204030204" pitchFamily="34" charset="0"/>
              </a:rPr>
              <a:t>Bonus: Course Redesign ends up as a </a:t>
            </a:r>
          </a:p>
          <a:p>
            <a:pPr lvl="2"/>
            <a:r>
              <a:rPr lang="en-US" sz="1200" b="1" dirty="0">
                <a:solidFill>
                  <a:schemeClr val="tx1"/>
                </a:solidFill>
                <a:cs typeface="Calibri" panose="020F0502020204030204" pitchFamily="34" charset="0"/>
              </a:rPr>
              <a:t>             Chemistry Lab Manual</a:t>
            </a:r>
            <a:endParaRPr lang="en-US" sz="1200" dirty="0">
              <a:solidFill>
                <a:schemeClr val="tx1"/>
              </a:solidFill>
              <a:cs typeface="Calibri" panose="020F0502020204030204" pitchFamily="34" charset="0"/>
            </a:endParaRPr>
          </a:p>
          <a:p>
            <a:pPr lvl="2"/>
            <a:endParaRPr lang="en-US" sz="1200" dirty="0">
              <a:solidFill>
                <a:srgbClr val="7030A0"/>
              </a:solidFill>
              <a:cs typeface="Calibri" panose="020F0502020204030204" pitchFamily="34" charset="0"/>
            </a:endParaRPr>
          </a:p>
          <a:p>
            <a:pPr marL="171450" lvl="2" indent="-171450">
              <a:buFont typeface="Arial" panose="020B0604020202020204" pitchFamily="34" charset="0"/>
              <a:buChar char="•"/>
            </a:pPr>
            <a:endParaRPr lang="en-US" sz="800" dirty="0">
              <a:solidFill>
                <a:srgbClr val="7030A0"/>
              </a:solidFill>
              <a:ea typeface="Helvetica Neue Light" charset="0"/>
              <a:cs typeface="Helvetica Neue Light" charset="0"/>
            </a:endParaRPr>
          </a:p>
          <a:p>
            <a:pPr marL="171450" lvl="2" indent="-171450">
              <a:buFont typeface="Arial" panose="020B0604020202020204" pitchFamily="34" charset="0"/>
              <a:buChar char="•"/>
            </a:pPr>
            <a:endParaRPr lang="en-US" sz="800" dirty="0">
              <a:solidFill>
                <a:srgbClr val="7030A0"/>
              </a:solidFill>
              <a:cs typeface="Calibri Light"/>
            </a:endParaRPr>
          </a:p>
          <a:p>
            <a:pPr marL="171450" indent="-171450">
              <a:buFont typeface="Arial" panose="020B0604020202020204" pitchFamily="34" charset="0"/>
              <a:buChar char="•"/>
            </a:pPr>
            <a:endParaRPr lang="en-US" sz="800" dirty="0">
              <a:solidFill>
                <a:srgbClr val="7030A0"/>
              </a:solidFill>
              <a:cs typeface="Calibri" panose="020F0502020204030204" pitchFamily="34" charset="0"/>
            </a:endParaRPr>
          </a:p>
          <a:p>
            <a:endParaRPr lang="en-US" sz="800" dirty="0">
              <a:solidFill>
                <a:srgbClr val="7030A0"/>
              </a:solidFill>
            </a:endParaRPr>
          </a:p>
        </p:txBody>
      </p:sp>
      <p:sp>
        <p:nvSpPr>
          <p:cNvPr id="4" name="TextBox 3">
            <a:extLst>
              <a:ext uri="{FF2B5EF4-FFF2-40B4-BE49-F238E27FC236}">
                <a16:creationId xmlns:a16="http://schemas.microsoft.com/office/drawing/2014/main" id="{F197A4CD-AB13-4E51-8078-A9D639095773}"/>
              </a:ext>
            </a:extLst>
          </p:cNvPr>
          <p:cNvSpPr txBox="1"/>
          <p:nvPr/>
        </p:nvSpPr>
        <p:spPr>
          <a:xfrm>
            <a:off x="2120721" y="-17201"/>
            <a:ext cx="4245735" cy="461665"/>
          </a:xfrm>
          <a:prstGeom prst="rect">
            <a:avLst/>
          </a:prstGeom>
          <a:noFill/>
        </p:spPr>
        <p:txBody>
          <a:bodyPr wrap="square" rtlCol="0">
            <a:spAutoFit/>
          </a:bodyPr>
          <a:lstStyle/>
          <a:p>
            <a:pPr algn="ctr"/>
            <a:r>
              <a:rPr lang="en-US" sz="2400" b="1" dirty="0">
                <a:solidFill>
                  <a:schemeClr val="tx1"/>
                </a:solidFill>
              </a:rPr>
              <a:t>Examples</a:t>
            </a:r>
          </a:p>
        </p:txBody>
      </p:sp>
      <p:sp>
        <p:nvSpPr>
          <p:cNvPr id="3" name="Rectangle 2">
            <a:extLst>
              <a:ext uri="{FF2B5EF4-FFF2-40B4-BE49-F238E27FC236}">
                <a16:creationId xmlns:a16="http://schemas.microsoft.com/office/drawing/2014/main" id="{A1C29049-B16B-4769-AC51-0E4C52C0E64C}"/>
              </a:ext>
            </a:extLst>
          </p:cNvPr>
          <p:cNvSpPr/>
          <p:nvPr/>
        </p:nvSpPr>
        <p:spPr>
          <a:xfrm>
            <a:off x="4674036" y="587982"/>
            <a:ext cx="4415021" cy="4154984"/>
          </a:xfrm>
          <a:prstGeom prst="rect">
            <a:avLst/>
          </a:prstGeom>
        </p:spPr>
        <p:txBody>
          <a:bodyPr wrap="square">
            <a:spAutoFit/>
          </a:bodyPr>
          <a:lstStyle/>
          <a:p>
            <a:r>
              <a:rPr lang="en-US" b="1" u="sng" dirty="0">
                <a:solidFill>
                  <a:schemeClr val="tx1"/>
                </a:solidFill>
                <a:cs typeface="Calibri Light"/>
              </a:rPr>
              <a:t>Ancillary Materials</a:t>
            </a:r>
          </a:p>
          <a:p>
            <a:endParaRPr lang="en-US" sz="1000" b="1" dirty="0">
              <a:solidFill>
                <a:schemeClr val="tx1"/>
              </a:solidFill>
              <a:cs typeface="Calibri Light"/>
            </a:endParaRPr>
          </a:p>
          <a:p>
            <a:pPr marL="171450" lvl="2" indent="-171450">
              <a:buFont typeface="Arial" panose="020B0604020202020204" pitchFamily="34" charset="0"/>
              <a:buChar char="•"/>
            </a:pPr>
            <a:r>
              <a:rPr lang="en-US" sz="1200" dirty="0">
                <a:solidFill>
                  <a:schemeClr val="tx1"/>
                </a:solidFill>
              </a:rPr>
              <a:t>Test banks </a:t>
            </a:r>
          </a:p>
          <a:p>
            <a:pPr marL="171450" lvl="2" indent="-171450">
              <a:buFont typeface="Arial" panose="020B0604020202020204" pitchFamily="34" charset="0"/>
              <a:buChar char="•"/>
            </a:pPr>
            <a:r>
              <a:rPr lang="en-US" sz="1200" dirty="0">
                <a:solidFill>
                  <a:schemeClr val="tx1"/>
                </a:solidFill>
              </a:rPr>
              <a:t>Lab manuals/ Lab activities / Chemistry / Biology :Chemistry </a:t>
            </a:r>
          </a:p>
          <a:p>
            <a:pPr marL="171450" lvl="2" indent="-171450">
              <a:buFont typeface="Arial" panose="020B0604020202020204" pitchFamily="34" charset="0"/>
              <a:buChar char="•"/>
            </a:pPr>
            <a:r>
              <a:rPr lang="en-US" sz="1200" dirty="0">
                <a:solidFill>
                  <a:schemeClr val="tx1"/>
                </a:solidFill>
              </a:rPr>
              <a:t>Assignment guidelines text to supplement textbook</a:t>
            </a:r>
          </a:p>
          <a:p>
            <a:pPr marL="171450" lvl="2" indent="-171450">
              <a:buFont typeface="Arial" panose="020B0604020202020204" pitchFamily="34" charset="0"/>
              <a:buChar char="•"/>
            </a:pPr>
            <a:r>
              <a:rPr lang="en-US" sz="1200" dirty="0">
                <a:solidFill>
                  <a:schemeClr val="tx1"/>
                </a:solidFill>
                <a:cs typeface="Calibri Light"/>
              </a:rPr>
              <a:t>Chapter links to multimedia content</a:t>
            </a:r>
          </a:p>
          <a:p>
            <a:pPr marL="171450" lvl="2" indent="-171450">
              <a:buFont typeface="Arial" panose="020B0604020202020204" pitchFamily="34" charset="0"/>
              <a:buChar char="•"/>
            </a:pPr>
            <a:r>
              <a:rPr lang="en-US" sz="1200" dirty="0">
                <a:solidFill>
                  <a:schemeClr val="tx1"/>
                </a:solidFill>
              </a:rPr>
              <a:t>Multiple file formats for test banks</a:t>
            </a:r>
          </a:p>
          <a:p>
            <a:pPr marL="171450" lvl="2" indent="-171450">
              <a:buFont typeface="Arial" panose="020B0604020202020204" pitchFamily="34" charset="0"/>
              <a:buChar char="•"/>
            </a:pPr>
            <a:r>
              <a:rPr lang="en-US" sz="1200" dirty="0">
                <a:solidFill>
                  <a:schemeClr val="tx1"/>
                </a:solidFill>
                <a:cs typeface="Calibri Light"/>
              </a:rPr>
              <a:t>Powerpoints</a:t>
            </a:r>
          </a:p>
          <a:p>
            <a:pPr marL="171450" lvl="2" indent="-171450">
              <a:buFont typeface="Arial" panose="020B0604020202020204" pitchFamily="34" charset="0"/>
              <a:buChar char="•"/>
            </a:pPr>
            <a:r>
              <a:rPr lang="en-US" sz="1200" dirty="0">
                <a:solidFill>
                  <a:schemeClr val="tx1"/>
                </a:solidFill>
                <a:cs typeface="Calibri Light"/>
              </a:rPr>
              <a:t>Study Guides</a:t>
            </a:r>
          </a:p>
          <a:p>
            <a:pPr marL="171450" lvl="2" indent="-171450">
              <a:buFont typeface="Arial" panose="020B0604020202020204" pitchFamily="34" charset="0"/>
              <a:buChar char="•"/>
            </a:pPr>
            <a:r>
              <a:rPr lang="en-US" sz="1200" dirty="0">
                <a:solidFill>
                  <a:schemeClr val="tx1"/>
                </a:solidFill>
                <a:cs typeface="Calibri Light"/>
              </a:rPr>
              <a:t>Quizzes</a:t>
            </a:r>
          </a:p>
          <a:p>
            <a:pPr marL="171450" lvl="2" indent="-171450">
              <a:buFont typeface="Arial" panose="020B0604020202020204" pitchFamily="34" charset="0"/>
              <a:buChar char="•"/>
            </a:pPr>
            <a:r>
              <a:rPr lang="en-US" sz="1200" dirty="0">
                <a:solidFill>
                  <a:schemeClr val="tx1"/>
                </a:solidFill>
              </a:rPr>
              <a:t>Media literacy components</a:t>
            </a:r>
          </a:p>
          <a:p>
            <a:pPr marL="171450" lvl="2" indent="-171450">
              <a:buFont typeface="Arial" panose="020B0604020202020204" pitchFamily="34" charset="0"/>
              <a:buChar char="•"/>
            </a:pPr>
            <a:r>
              <a:rPr lang="en-US" sz="1200" dirty="0">
                <a:solidFill>
                  <a:schemeClr val="tx1"/>
                </a:solidFill>
                <a:cs typeface="Calibri Light"/>
              </a:rPr>
              <a:t>Chapter revisions</a:t>
            </a:r>
          </a:p>
          <a:p>
            <a:pPr marL="171450" lvl="2" indent="-171450">
              <a:buFont typeface="Arial" panose="020B0604020202020204" pitchFamily="34" charset="0"/>
              <a:buChar char="•"/>
            </a:pPr>
            <a:r>
              <a:rPr lang="en-US" sz="1200" dirty="0">
                <a:solidFill>
                  <a:schemeClr val="tx1"/>
                </a:solidFill>
                <a:ea typeface="Helvetica Neue Light" charset="0"/>
                <a:cs typeface="Helvetica Neue Light" charset="0"/>
              </a:rPr>
              <a:t>Activities/ Handouts/ Vocabulary lists/ </a:t>
            </a:r>
          </a:p>
          <a:p>
            <a:pPr marL="171450" lvl="2" indent="-171450">
              <a:buFont typeface="Arial" panose="020B0604020202020204" pitchFamily="34" charset="0"/>
              <a:buChar char="•"/>
            </a:pPr>
            <a:r>
              <a:rPr lang="en-US" sz="1200" dirty="0">
                <a:solidFill>
                  <a:schemeClr val="tx1"/>
                </a:solidFill>
                <a:ea typeface="Helvetica Neue Light" charset="0"/>
                <a:cs typeface="Helvetica Neue Light" charset="0"/>
              </a:rPr>
              <a:t>Assessments</a:t>
            </a:r>
          </a:p>
          <a:p>
            <a:pPr marL="171450" lvl="2" indent="-171450">
              <a:buFont typeface="Arial" panose="020B0604020202020204" pitchFamily="34" charset="0"/>
              <a:buChar char="•"/>
            </a:pPr>
            <a:r>
              <a:rPr lang="en-US" sz="1200" dirty="0">
                <a:solidFill>
                  <a:schemeClr val="tx1"/>
                </a:solidFill>
                <a:ea typeface="Helvetica Neue Light" charset="0"/>
                <a:cs typeface="Helvetica Neue Light" charset="0"/>
              </a:rPr>
              <a:t>Narrated presentations</a:t>
            </a:r>
          </a:p>
          <a:p>
            <a:pPr marL="171450" lvl="2" indent="-171450">
              <a:buFont typeface="Arial" panose="020B0604020202020204" pitchFamily="34" charset="0"/>
              <a:buChar char="•"/>
            </a:pPr>
            <a:r>
              <a:rPr lang="en-US" sz="1200" dirty="0">
                <a:solidFill>
                  <a:schemeClr val="tx1"/>
                </a:solidFill>
                <a:cs typeface="Arial" panose="020B0604020202020204" pitchFamily="34" charset="0"/>
              </a:rPr>
              <a:t>A portfolio of Intermediate Algebra resources</a:t>
            </a:r>
          </a:p>
          <a:p>
            <a:pPr marL="171450" lvl="2" indent="-171450">
              <a:buFont typeface="Arial" panose="020B0604020202020204" pitchFamily="34" charset="0"/>
              <a:buChar char="•"/>
            </a:pPr>
            <a:r>
              <a:rPr lang="en-US" sz="1200" dirty="0">
                <a:solidFill>
                  <a:schemeClr val="tx1"/>
                </a:solidFill>
              </a:rPr>
              <a:t> Multi media integrated through Lodestar/ Student centered  </a:t>
            </a:r>
            <a:br>
              <a:rPr lang="en-US" sz="1200" dirty="0">
                <a:solidFill>
                  <a:schemeClr val="tx1"/>
                </a:solidFill>
              </a:rPr>
            </a:br>
            <a:r>
              <a:rPr lang="en-US" sz="1200" dirty="0">
                <a:solidFill>
                  <a:schemeClr val="tx1"/>
                </a:solidFill>
              </a:rPr>
              <a:t> examples &amp; diverse videos/“Virtual Student” &amp; “case </a:t>
            </a:r>
            <a:br>
              <a:rPr lang="en-US" sz="1200" dirty="0">
                <a:solidFill>
                  <a:schemeClr val="tx1"/>
                </a:solidFill>
              </a:rPr>
            </a:br>
            <a:r>
              <a:rPr lang="en-US" sz="1200" dirty="0">
                <a:solidFill>
                  <a:schemeClr val="tx1"/>
                </a:solidFill>
              </a:rPr>
              <a:t> studies”/Shared via D2L &amp; Lodestar  Learning Objects  &amp;  </a:t>
            </a:r>
            <a:br>
              <a:rPr lang="en-US" sz="1200" dirty="0">
                <a:solidFill>
                  <a:schemeClr val="tx1"/>
                </a:solidFill>
              </a:rPr>
            </a:br>
            <a:r>
              <a:rPr lang="en-US" sz="1200" dirty="0">
                <a:solidFill>
                  <a:schemeClr val="tx1"/>
                </a:solidFill>
              </a:rPr>
              <a:t> Word, / Video &amp; PowerPoint</a:t>
            </a:r>
          </a:p>
          <a:p>
            <a:pPr marL="171450" lvl="2" indent="-171450">
              <a:buFont typeface="Arial" panose="020B0604020202020204" pitchFamily="34" charset="0"/>
              <a:buChar char="•"/>
            </a:pPr>
            <a:r>
              <a:rPr lang="en-US" sz="1200" dirty="0">
                <a:solidFill>
                  <a:schemeClr val="tx1"/>
                </a:solidFill>
                <a:latin typeface="Andale Mono" panose="020B0509000000000004" pitchFamily="49" charset="0"/>
                <a:ea typeface="Arial Unicode MS" panose="020B0604020202020204" pitchFamily="34" charset="-128"/>
                <a:cs typeface="Arial Unicode MS" panose="020B0604020202020204" pitchFamily="34" charset="-128"/>
              </a:rPr>
              <a:t>Manual to assist teachers in managing collaborative transmedia storytelling projects.</a:t>
            </a:r>
            <a:endParaRPr lang="en-US" sz="1200" dirty="0">
              <a:solidFill>
                <a:schemeClr val="tx1"/>
              </a:solidFill>
              <a:cs typeface="Arial" panose="020B0604020202020204" pitchFamily="34" charset="0"/>
            </a:endParaRPr>
          </a:p>
        </p:txBody>
      </p:sp>
    </p:spTree>
    <p:extLst>
      <p:ext uri="{BB962C8B-B14F-4D97-AF65-F5344CB8AC3E}">
        <p14:creationId xmlns:p14="http://schemas.microsoft.com/office/powerpoint/2010/main" val="4199742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69D6DB-35F3-4298-A67E-D8162EBE6F39}"/>
              </a:ext>
            </a:extLst>
          </p:cNvPr>
          <p:cNvSpPr/>
          <p:nvPr/>
        </p:nvSpPr>
        <p:spPr>
          <a:xfrm>
            <a:off x="743686" y="187384"/>
            <a:ext cx="4572000" cy="677108"/>
          </a:xfrm>
          <a:prstGeom prst="rect">
            <a:avLst/>
          </a:prstGeom>
        </p:spPr>
        <p:txBody>
          <a:bodyPr>
            <a:spAutoFit/>
          </a:bodyPr>
          <a:lstStyle/>
          <a:p>
            <a:r>
              <a:rPr lang="en-US" sz="2400" dirty="0">
                <a:solidFill>
                  <a:srgbClr val="009F4D"/>
                </a:solidFill>
              </a:rPr>
              <a:t>Superb Resources …plus…</a:t>
            </a:r>
          </a:p>
          <a:p>
            <a:endParaRPr lang="en-US" dirty="0">
              <a:solidFill>
                <a:srgbClr val="009F4D"/>
              </a:solidFill>
            </a:endParaRPr>
          </a:p>
        </p:txBody>
      </p:sp>
      <p:pic>
        <p:nvPicPr>
          <p:cNvPr id="3" name="Picture 2">
            <a:extLst>
              <a:ext uri="{FF2B5EF4-FFF2-40B4-BE49-F238E27FC236}">
                <a16:creationId xmlns:a16="http://schemas.microsoft.com/office/drawing/2014/main" id="{ABF0BC6E-D809-4BA2-89A2-17CDBEC9E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788" y="902044"/>
            <a:ext cx="2722456" cy="2382149"/>
          </a:xfrm>
          <a:prstGeom prst="rect">
            <a:avLst/>
          </a:prstGeom>
        </p:spPr>
      </p:pic>
      <p:sp>
        <p:nvSpPr>
          <p:cNvPr id="4" name="Rectangle 3">
            <a:extLst>
              <a:ext uri="{FF2B5EF4-FFF2-40B4-BE49-F238E27FC236}">
                <a16:creationId xmlns:a16="http://schemas.microsoft.com/office/drawing/2014/main" id="{D84FA4DE-EC81-4AA0-9D31-7351D85ED9D2}"/>
              </a:ext>
            </a:extLst>
          </p:cNvPr>
          <p:cNvSpPr/>
          <p:nvPr/>
        </p:nvSpPr>
        <p:spPr>
          <a:xfrm>
            <a:off x="125583" y="1016953"/>
            <a:ext cx="6110390" cy="2031325"/>
          </a:xfrm>
          <a:prstGeom prst="rect">
            <a:avLst/>
          </a:prstGeom>
        </p:spPr>
        <p:txBody>
          <a:bodyPr wrap="square">
            <a:spAutoFit/>
          </a:bodyPr>
          <a:lstStyle/>
          <a:p>
            <a:pPr lvl="1" indent="-257175"/>
            <a:r>
              <a:rPr lang="en-US" sz="1600" b="1" dirty="0">
                <a:latin typeface="Calibri" panose="020F0502020204030204" pitchFamily="34" charset="0"/>
                <a:cs typeface="Calibri" panose="020F0502020204030204" pitchFamily="34" charset="0"/>
              </a:rPr>
              <a:t>Collaboration: </a:t>
            </a:r>
            <a:endParaRPr lang="en-US" sz="1600" dirty="0">
              <a:latin typeface="Calibri" panose="020F0502020204030204" pitchFamily="34" charset="0"/>
              <a:cs typeface="Calibri" panose="020F0502020204030204" pitchFamily="34" charset="0"/>
            </a:endParaRPr>
          </a:p>
          <a:p>
            <a:pPr lvl="1" indent="-257175"/>
            <a:r>
              <a:rPr lang="en-US" sz="1600" dirty="0">
                <a:latin typeface="Calibri" panose="020F0502020204030204" pitchFamily="34" charset="0"/>
                <a:cs typeface="Calibri" panose="020F0502020204030204" pitchFamily="34" charset="0"/>
              </a:rPr>
              <a:t>Between Universities and Colleges</a:t>
            </a:r>
          </a:p>
          <a:p>
            <a:pPr lvl="1" indent="-257175"/>
            <a:r>
              <a:rPr lang="en-US" sz="1600" dirty="0">
                <a:latin typeface="Calibri" panose="020F0502020204030204" pitchFamily="34" charset="0"/>
                <a:cs typeface="Calibri" panose="020F0502020204030204" pitchFamily="34" charset="0"/>
              </a:rPr>
              <a:t>Between faculty in Learning Circles and faculty in departments across the state</a:t>
            </a:r>
          </a:p>
          <a:p>
            <a:pPr lvl="1" indent="-257175"/>
            <a:r>
              <a:rPr lang="en-US" sz="1600" dirty="0">
                <a:latin typeface="Calibri" panose="020F0502020204030204" pitchFamily="34" charset="0"/>
                <a:cs typeface="Calibri" panose="020F0502020204030204" pitchFamily="34" charset="0"/>
              </a:rPr>
              <a:t>Interdepartmental consulting on projects/peer review</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Personal Professional Growth and Development</a:t>
            </a:r>
          </a:p>
          <a:p>
            <a:r>
              <a:rPr lang="en-US" sz="1600" dirty="0">
                <a:latin typeface="Calibri" panose="020F0502020204030204" pitchFamily="34" charset="0"/>
                <a:cs typeface="Calibri" panose="020F0502020204030204" pitchFamily="34" charset="0"/>
              </a:rPr>
              <a:t>Faculty regain confidence in their own personal professional expertise.</a:t>
            </a:r>
          </a:p>
        </p:txBody>
      </p:sp>
      <p:sp>
        <p:nvSpPr>
          <p:cNvPr id="5" name="Rectangle 4">
            <a:extLst>
              <a:ext uri="{FF2B5EF4-FFF2-40B4-BE49-F238E27FC236}">
                <a16:creationId xmlns:a16="http://schemas.microsoft.com/office/drawing/2014/main" id="{BEDDA25F-845D-428D-ABC3-8F3B9A6B0E57}"/>
              </a:ext>
            </a:extLst>
          </p:cNvPr>
          <p:cNvSpPr/>
          <p:nvPr/>
        </p:nvSpPr>
        <p:spPr>
          <a:xfrm>
            <a:off x="0" y="3050381"/>
            <a:ext cx="7909757" cy="1677382"/>
          </a:xfrm>
          <a:prstGeom prst="rect">
            <a:avLst/>
          </a:prstGeom>
        </p:spPr>
        <p:txBody>
          <a:bodyPr wrap="square">
            <a:spAutoFit/>
          </a:bodyPr>
          <a:lstStyle/>
          <a:p>
            <a:pPr marL="600075" lvl="2"/>
            <a:endParaRPr lang="en-US" b="1" dirty="0"/>
          </a:p>
          <a:p>
            <a:pPr marL="600075" lvl="2"/>
            <a:r>
              <a:rPr lang="en-US" b="1" dirty="0"/>
              <a:t>Journal Reflection </a:t>
            </a:r>
          </a:p>
          <a:p>
            <a:pPr marL="600075" lvl="2" indent="0">
              <a:buNone/>
            </a:pPr>
            <a:endParaRPr lang="en-US" sz="1500" i="1" dirty="0"/>
          </a:p>
          <a:p>
            <a:pPr marL="600075" lvl="2" indent="0">
              <a:buNone/>
            </a:pPr>
            <a:r>
              <a:rPr lang="en-US" sz="1500" i="1" dirty="0"/>
              <a:t>  “This is crazy cool. I have learned so much. I have been able to start a </a:t>
            </a:r>
            <a:br>
              <a:rPr lang="en-US" sz="1500" i="1" dirty="0"/>
            </a:br>
            <a:r>
              <a:rPr lang="en-US" sz="1500" i="1" dirty="0"/>
              <a:t>   few academic papers, plus pull from some old drafts I have, to work </a:t>
            </a:r>
            <a:br>
              <a:rPr lang="en-US" sz="1500" i="1" dirty="0"/>
            </a:br>
            <a:r>
              <a:rPr lang="en-US" sz="1500" i="1" dirty="0"/>
              <a:t>   on a chapter on “Style”—I didn’t know this OER textbook project was </a:t>
            </a:r>
            <a:br>
              <a:rPr lang="en-US" sz="1500" i="1" dirty="0"/>
            </a:br>
            <a:r>
              <a:rPr lang="en-US" sz="1500" i="1" dirty="0"/>
              <a:t>   going to help my career so much!”</a:t>
            </a:r>
          </a:p>
        </p:txBody>
      </p:sp>
    </p:spTree>
    <p:extLst>
      <p:ext uri="{BB962C8B-B14F-4D97-AF65-F5344CB8AC3E}">
        <p14:creationId xmlns:p14="http://schemas.microsoft.com/office/powerpoint/2010/main" val="38484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A05A-442A-419D-80F1-A7D7D51753E2}"/>
              </a:ext>
            </a:extLst>
          </p:cNvPr>
          <p:cNvSpPr>
            <a:spLocks noGrp="1"/>
          </p:cNvSpPr>
          <p:nvPr>
            <p:ph type="title"/>
          </p:nvPr>
        </p:nvSpPr>
        <p:spPr>
          <a:xfrm>
            <a:off x="249802" y="-6912"/>
            <a:ext cx="2268315" cy="572700"/>
          </a:xfrm>
        </p:spPr>
        <p:txBody>
          <a:bodyPr/>
          <a:lstStyle/>
          <a:p>
            <a:r>
              <a:rPr lang="en-US" dirty="0"/>
              <a:t>In Practice…</a:t>
            </a:r>
          </a:p>
        </p:txBody>
      </p:sp>
      <p:sp>
        <p:nvSpPr>
          <p:cNvPr id="3" name="Text Placeholder 2">
            <a:extLst>
              <a:ext uri="{FF2B5EF4-FFF2-40B4-BE49-F238E27FC236}">
                <a16:creationId xmlns:a16="http://schemas.microsoft.com/office/drawing/2014/main" id="{90C2532B-FB48-4A37-9AA3-D0B0DDF0C884}"/>
              </a:ext>
            </a:extLst>
          </p:cNvPr>
          <p:cNvSpPr>
            <a:spLocks noGrp="1"/>
          </p:cNvSpPr>
          <p:nvPr>
            <p:ph type="body" idx="1"/>
          </p:nvPr>
        </p:nvSpPr>
        <p:spPr>
          <a:xfrm>
            <a:off x="3728721" y="592880"/>
            <a:ext cx="5281636" cy="4457422"/>
          </a:xfrm>
        </p:spPr>
        <p:txBody>
          <a:bodyPr/>
          <a:lstStyle/>
          <a:p>
            <a:pPr marL="114300" indent="0">
              <a:buNone/>
            </a:pPr>
            <a:r>
              <a:rPr lang="en-US" sz="1400" b="1" dirty="0"/>
              <a:t>Open pedagogy: </a:t>
            </a:r>
            <a:r>
              <a:rPr lang="en-US" sz="1400" dirty="0"/>
              <a:t>is the practice of engaging with students as </a:t>
            </a:r>
            <a:r>
              <a:rPr lang="en-US" sz="1400" b="1" u="sng" dirty="0"/>
              <a:t>creators of information rather than simply consumers of it. </a:t>
            </a:r>
          </a:p>
          <a:p>
            <a:pPr marL="114300" indent="0">
              <a:buNone/>
            </a:pPr>
            <a:endParaRPr lang="en-US" sz="1400" b="1" u="sng" dirty="0"/>
          </a:p>
          <a:p>
            <a:pPr marL="114300" indent="0">
              <a:buNone/>
            </a:pPr>
            <a:r>
              <a:rPr lang="en-US" sz="1400" dirty="0"/>
              <a:t>It's a form of experiential learning in which students demonstrate understanding through the act of creation.</a:t>
            </a:r>
          </a:p>
          <a:p>
            <a:pPr marL="114300" indent="0">
              <a:buNone/>
            </a:pPr>
            <a:endParaRPr lang="en-US" sz="1400" dirty="0"/>
          </a:p>
          <a:p>
            <a:pPr marL="114300" indent="0">
              <a:buNone/>
            </a:pPr>
            <a:r>
              <a:rPr lang="en-US" sz="1400" dirty="0"/>
              <a:t>David Wiley’s Analogy…</a:t>
            </a:r>
          </a:p>
          <a:p>
            <a:pPr marL="114300" indent="0">
              <a:buNone/>
            </a:pPr>
            <a:r>
              <a:rPr lang="en-US" sz="1400" dirty="0"/>
              <a:t>Using open in the same ways we have traditionally used commercial learning resources….is like…</a:t>
            </a:r>
          </a:p>
          <a:p>
            <a:pPr marL="114300" indent="0">
              <a:buNone/>
            </a:pPr>
            <a:endParaRPr lang="en-US" sz="1400" dirty="0"/>
          </a:p>
          <a:p>
            <a:pPr marL="114300" indent="0">
              <a:buNone/>
            </a:pPr>
            <a:r>
              <a:rPr lang="en-US" sz="1200" b="1" dirty="0"/>
              <a:t>Blog written and maintained by </a:t>
            </a:r>
            <a:r>
              <a:rPr lang="en-US" sz="1200" b="1" dirty="0">
                <a:hlinkClick r:id="rId2"/>
              </a:rPr>
              <a:t>David Wiley</a:t>
            </a:r>
            <a:r>
              <a:rPr lang="en-US" sz="1200" b="1" dirty="0"/>
              <a:t>.</a:t>
            </a:r>
          </a:p>
          <a:p>
            <a:pPr marL="114300" indent="0">
              <a:buNone/>
            </a:pPr>
            <a:r>
              <a:rPr lang="en-US" sz="1200" dirty="0">
                <a:hlinkClick r:id="rId3"/>
              </a:rPr>
              <a:t>iterating toward openness</a:t>
            </a:r>
            <a:endParaRPr lang="en-US" sz="1200" dirty="0"/>
          </a:p>
          <a:p>
            <a:pPr marL="114300" indent="0">
              <a:buNone/>
            </a:pPr>
            <a:r>
              <a:rPr lang="en-US" sz="1200" dirty="0"/>
              <a:t>pragmatism before zeal</a:t>
            </a:r>
          </a:p>
          <a:p>
            <a:pPr marL="114300" indent="0">
              <a:buNone/>
            </a:pPr>
            <a:endParaRPr lang="en-US" sz="1200" dirty="0">
              <a:hlinkClick r:id="rId4"/>
            </a:endParaRPr>
          </a:p>
          <a:p>
            <a:pPr marL="114300" indent="0">
              <a:buNone/>
            </a:pPr>
            <a:r>
              <a:rPr lang="en-US" sz="1200" dirty="0">
                <a:hlinkClick r:id="rId4"/>
              </a:rPr>
              <a:t>https://opencontent.org/blog/archives/2975</a:t>
            </a:r>
            <a:endParaRPr lang="en-US" sz="1200" dirty="0"/>
          </a:p>
          <a:p>
            <a:pPr marL="114300" indent="0">
              <a:buNone/>
            </a:pPr>
            <a:r>
              <a:rPr lang="en-US" sz="1200" dirty="0"/>
              <a:t>Improving Student Success…</a:t>
            </a:r>
          </a:p>
          <a:p>
            <a:pPr marL="114300" indent="0">
              <a:buNone/>
            </a:pPr>
            <a:endParaRPr lang="en-US" sz="1200" dirty="0"/>
          </a:p>
          <a:p>
            <a:pPr marL="114300" indent="0">
              <a:buNone/>
            </a:pPr>
            <a:r>
              <a:rPr lang="en-US" sz="1200" dirty="0"/>
              <a:t>Student success is the goal. Everything else is a means to that end.</a:t>
            </a:r>
          </a:p>
          <a:p>
            <a:pPr marL="114300" indent="0">
              <a:buNone/>
            </a:pPr>
            <a:r>
              <a:rPr lang="en-US" sz="1200" dirty="0">
                <a:hlinkClick r:id="rId5"/>
              </a:rPr>
              <a:t>https://improvingstudentsuccess.org/</a:t>
            </a:r>
            <a:endParaRPr lang="en-US" sz="1200" dirty="0"/>
          </a:p>
          <a:p>
            <a:pPr marL="114300" indent="0">
              <a:buNone/>
            </a:pPr>
            <a:endParaRPr lang="en-US" sz="1400" dirty="0"/>
          </a:p>
          <a:p>
            <a:pPr marL="114300" indent="0">
              <a:buNone/>
            </a:pPr>
            <a:r>
              <a:rPr lang="en-US" sz="800" dirty="0">
                <a:hlinkClick r:id="rId4"/>
              </a:rPr>
              <a:t>https://opencontent.org/blog/archives/2975</a:t>
            </a:r>
            <a:endParaRPr lang="en-US" sz="800" dirty="0"/>
          </a:p>
          <a:p>
            <a:pPr marL="114300" indent="0">
              <a:buNone/>
            </a:pPr>
            <a:endParaRPr lang="en-US" sz="1400" dirty="0"/>
          </a:p>
        </p:txBody>
      </p:sp>
      <p:sp>
        <p:nvSpPr>
          <p:cNvPr id="4" name="Rectangle 3">
            <a:extLst>
              <a:ext uri="{FF2B5EF4-FFF2-40B4-BE49-F238E27FC236}">
                <a16:creationId xmlns:a16="http://schemas.microsoft.com/office/drawing/2014/main" id="{1B14BF51-F8D2-4EB1-9DAD-10122FBA82CA}"/>
              </a:ext>
            </a:extLst>
          </p:cNvPr>
          <p:cNvSpPr/>
          <p:nvPr/>
        </p:nvSpPr>
        <p:spPr>
          <a:xfrm>
            <a:off x="133644" y="3472417"/>
            <a:ext cx="3516924" cy="338554"/>
          </a:xfrm>
          <a:prstGeom prst="rect">
            <a:avLst/>
          </a:prstGeom>
        </p:spPr>
        <p:txBody>
          <a:bodyPr wrap="square">
            <a:spAutoFit/>
          </a:bodyPr>
          <a:lstStyle/>
          <a:p>
            <a:r>
              <a:rPr lang="en-US" sz="800" dirty="0">
                <a:hlinkClick r:id="rId6"/>
              </a:rPr>
              <a:t>"Orient Thai Airlines Boeing 747 at Suvarnabhumi Airport, Bangkok"</a:t>
            </a:r>
            <a:r>
              <a:rPr lang="en-US" sz="800" dirty="0"/>
              <a:t> by </a:t>
            </a:r>
            <a:r>
              <a:rPr lang="en-US" sz="800" dirty="0">
                <a:hlinkClick r:id="rId7"/>
              </a:rPr>
              <a:t>UweBKK (</a:t>
            </a:r>
            <a:r>
              <a:rPr lang="el-GR" sz="800" dirty="0">
                <a:hlinkClick r:id="rId7"/>
              </a:rPr>
              <a:t>α 77 </a:t>
            </a:r>
            <a:r>
              <a:rPr lang="en-US" sz="800" dirty="0">
                <a:hlinkClick r:id="rId7"/>
              </a:rPr>
              <a:t>on )</a:t>
            </a:r>
            <a:r>
              <a:rPr lang="en-US" sz="800" dirty="0"/>
              <a:t> is licensed under </a:t>
            </a:r>
            <a:r>
              <a:rPr lang="en-US" sz="800" dirty="0">
                <a:hlinkClick r:id="rId8"/>
              </a:rPr>
              <a:t>CC BY-NC-SA 2.0 </a:t>
            </a:r>
            <a:endParaRPr lang="en-US" sz="800" dirty="0"/>
          </a:p>
        </p:txBody>
      </p:sp>
      <p:pic>
        <p:nvPicPr>
          <p:cNvPr id="6" name="Picture 5" descr="A picture containing sky, outdoor, plane, road&#10;&#10;Description automatically generated">
            <a:extLst>
              <a:ext uri="{FF2B5EF4-FFF2-40B4-BE49-F238E27FC236}">
                <a16:creationId xmlns:a16="http://schemas.microsoft.com/office/drawing/2014/main" id="{6A7C8883-A15D-4E8E-AD66-92FBDE4F577C}"/>
              </a:ext>
            </a:extLst>
          </p:cNvPr>
          <p:cNvPicPr>
            <a:picLocks noChangeAspect="1"/>
          </p:cNvPicPr>
          <p:nvPr/>
        </p:nvPicPr>
        <p:blipFill>
          <a:blip r:embed="rId9"/>
          <a:stretch>
            <a:fillRect/>
          </a:stretch>
        </p:blipFill>
        <p:spPr>
          <a:xfrm>
            <a:off x="274320" y="973081"/>
            <a:ext cx="3001916" cy="2172285"/>
          </a:xfrm>
          <a:prstGeom prst="rect">
            <a:avLst/>
          </a:prstGeom>
        </p:spPr>
      </p:pic>
    </p:spTree>
    <p:extLst>
      <p:ext uri="{BB962C8B-B14F-4D97-AF65-F5344CB8AC3E}">
        <p14:creationId xmlns:p14="http://schemas.microsoft.com/office/powerpoint/2010/main" val="379968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7381-5875-4940-B607-3A0A5E34E29E}"/>
              </a:ext>
            </a:extLst>
          </p:cNvPr>
          <p:cNvSpPr>
            <a:spLocks noGrp="1"/>
          </p:cNvSpPr>
          <p:nvPr>
            <p:ph type="title"/>
          </p:nvPr>
        </p:nvSpPr>
        <p:spPr>
          <a:xfrm>
            <a:off x="148514" y="32209"/>
            <a:ext cx="8520600" cy="572700"/>
          </a:xfrm>
        </p:spPr>
        <p:txBody>
          <a:bodyPr/>
          <a:lstStyle/>
          <a:p>
            <a:r>
              <a:rPr lang="en-US" dirty="0"/>
              <a:t>Imagine the view…</a:t>
            </a:r>
            <a:br>
              <a:rPr lang="en-US" dirty="0"/>
            </a:br>
            <a:br>
              <a:rPr lang="en-US" dirty="0"/>
            </a:br>
            <a:r>
              <a:rPr lang="en-US" dirty="0"/>
              <a:t>The Possibilities…</a:t>
            </a:r>
          </a:p>
        </p:txBody>
      </p:sp>
      <p:sp>
        <p:nvSpPr>
          <p:cNvPr id="3" name="Text Placeholder 2">
            <a:extLst>
              <a:ext uri="{FF2B5EF4-FFF2-40B4-BE49-F238E27FC236}">
                <a16:creationId xmlns:a16="http://schemas.microsoft.com/office/drawing/2014/main" id="{D0D3B456-FC9B-40EC-B1A6-6A580206A124}"/>
              </a:ext>
            </a:extLst>
          </p:cNvPr>
          <p:cNvSpPr>
            <a:spLocks noGrp="1"/>
          </p:cNvSpPr>
          <p:nvPr>
            <p:ph type="body" idx="1"/>
          </p:nvPr>
        </p:nvSpPr>
        <p:spPr>
          <a:xfrm>
            <a:off x="4453467" y="1187312"/>
            <a:ext cx="4108901" cy="3429705"/>
          </a:xfrm>
        </p:spPr>
        <p:txBody>
          <a:bodyPr/>
          <a:lstStyle/>
          <a:p>
            <a:pPr marL="114300" indent="0">
              <a:buNone/>
            </a:pPr>
            <a:r>
              <a:rPr lang="en-US" sz="1200" b="1" dirty="0">
                <a:solidFill>
                  <a:srgbClr val="0070C0"/>
                </a:solidFill>
              </a:rPr>
              <a:t>Using OER the same way we have used commercial textbooks misses the point…</a:t>
            </a:r>
          </a:p>
          <a:p>
            <a:pPr marL="114300" indent="0">
              <a:buNone/>
            </a:pPr>
            <a:endParaRPr lang="en-US" sz="1200" b="1" dirty="0">
              <a:solidFill>
                <a:srgbClr val="0070C0"/>
              </a:solidFill>
            </a:endParaRPr>
          </a:p>
          <a:p>
            <a:pPr marL="114300" indent="0">
              <a:buNone/>
            </a:pPr>
            <a:r>
              <a:rPr lang="en-US" sz="1200" b="1" dirty="0">
                <a:solidFill>
                  <a:srgbClr val="0070C0"/>
                </a:solidFill>
              </a:rPr>
              <a:t>Driving a 747 down the highway…</a:t>
            </a:r>
          </a:p>
          <a:p>
            <a:pPr marL="114300" indent="0">
              <a:buNone/>
            </a:pPr>
            <a:r>
              <a:rPr lang="en-US" sz="1200" b="1" dirty="0">
                <a:solidFill>
                  <a:srgbClr val="0070C0"/>
                </a:solidFill>
              </a:rPr>
              <a:t>We can do it…</a:t>
            </a:r>
          </a:p>
          <a:p>
            <a:pPr marL="114300" indent="0">
              <a:buNone/>
            </a:pPr>
            <a:endParaRPr lang="en-US" sz="1200" b="1" dirty="0">
              <a:solidFill>
                <a:srgbClr val="0070C0"/>
              </a:solidFill>
            </a:endParaRPr>
          </a:p>
          <a:p>
            <a:pPr marL="114300" indent="0">
              <a:buNone/>
            </a:pPr>
            <a:r>
              <a:rPr lang="en-US" sz="1200" b="1" dirty="0">
                <a:solidFill>
                  <a:srgbClr val="0070C0"/>
                </a:solidFill>
              </a:rPr>
              <a:t>But the point of an airplane is to fly at hundreds of miles per hour – not to drive. </a:t>
            </a:r>
          </a:p>
          <a:p>
            <a:pPr marL="114300" indent="0">
              <a:buNone/>
            </a:pPr>
            <a:endParaRPr lang="en-US" sz="1200" b="1" dirty="0">
              <a:solidFill>
                <a:srgbClr val="0070C0"/>
              </a:solidFill>
            </a:endParaRPr>
          </a:p>
          <a:p>
            <a:pPr marL="114300" indent="0">
              <a:buNone/>
            </a:pPr>
            <a:r>
              <a:rPr lang="en-US" sz="1200" b="1" dirty="0">
                <a:solidFill>
                  <a:srgbClr val="0070C0"/>
                </a:solidFill>
              </a:rPr>
              <a:t>Driving an airplane around, simply because driving is how we always traveled in the past, squanders the huge potential of the airplane. </a:t>
            </a:r>
          </a:p>
          <a:p>
            <a:pPr marL="114300" indent="0">
              <a:buNone/>
            </a:pPr>
            <a:endParaRPr lang="en-US" sz="1200" dirty="0"/>
          </a:p>
          <a:p>
            <a:pPr marL="114300" indent="0">
              <a:buNone/>
            </a:pPr>
            <a:r>
              <a:rPr lang="en-US" sz="1200" i="1" dirty="0"/>
              <a:t>David Wiley</a:t>
            </a:r>
          </a:p>
          <a:p>
            <a:pPr marL="114300" indent="0">
              <a:buNone/>
            </a:pPr>
            <a:r>
              <a:rPr lang="en-US" sz="1200" i="1" dirty="0">
                <a:hlinkClick r:id="rId2"/>
              </a:rPr>
              <a:t>https://opencontent.org/blog/archives/2975</a:t>
            </a:r>
            <a:endParaRPr lang="en-US" sz="1200" i="1" dirty="0"/>
          </a:p>
          <a:p>
            <a:pPr marL="114300" indent="0">
              <a:buNone/>
            </a:pPr>
            <a:endParaRPr lang="en-US" sz="1200" dirty="0"/>
          </a:p>
        </p:txBody>
      </p:sp>
      <p:sp>
        <p:nvSpPr>
          <p:cNvPr id="6" name="Rectangle 5">
            <a:extLst>
              <a:ext uri="{FF2B5EF4-FFF2-40B4-BE49-F238E27FC236}">
                <a16:creationId xmlns:a16="http://schemas.microsoft.com/office/drawing/2014/main" id="{CDDB840A-6B9C-4A9D-9947-505FDEA5D866}"/>
              </a:ext>
            </a:extLst>
          </p:cNvPr>
          <p:cNvSpPr/>
          <p:nvPr/>
        </p:nvSpPr>
        <p:spPr>
          <a:xfrm>
            <a:off x="301413" y="4401573"/>
            <a:ext cx="4572000" cy="215444"/>
          </a:xfrm>
          <a:prstGeom prst="rect">
            <a:avLst/>
          </a:prstGeom>
        </p:spPr>
        <p:txBody>
          <a:bodyPr>
            <a:spAutoFit/>
          </a:bodyPr>
          <a:lstStyle/>
          <a:p>
            <a:r>
              <a:rPr lang="en-US" sz="800" dirty="0">
                <a:hlinkClick r:id="rId3"/>
              </a:rPr>
              <a:t>"taken from my backyard 083"</a:t>
            </a:r>
            <a:r>
              <a:rPr lang="en-US" sz="800" dirty="0"/>
              <a:t> by </a:t>
            </a:r>
            <a:r>
              <a:rPr lang="en-US" sz="800" dirty="0">
                <a:hlinkClick r:id="rId4"/>
              </a:rPr>
              <a:t>planes, space, nature</a:t>
            </a:r>
            <a:r>
              <a:rPr lang="en-US" sz="800" dirty="0"/>
              <a:t> is marked with </a:t>
            </a:r>
            <a:r>
              <a:rPr lang="en-US" sz="800" dirty="0">
                <a:hlinkClick r:id="rId5"/>
              </a:rPr>
              <a:t>CC PDM 1.0 </a:t>
            </a:r>
            <a:endParaRPr lang="en-US" sz="800" dirty="0"/>
          </a:p>
        </p:txBody>
      </p:sp>
      <p:pic>
        <p:nvPicPr>
          <p:cNvPr id="8" name="Picture 7">
            <a:extLst>
              <a:ext uri="{FF2B5EF4-FFF2-40B4-BE49-F238E27FC236}">
                <a16:creationId xmlns:a16="http://schemas.microsoft.com/office/drawing/2014/main" id="{A3D084A8-EEEE-42E1-83BC-4A03BE2DF4C2}"/>
              </a:ext>
            </a:extLst>
          </p:cNvPr>
          <p:cNvPicPr>
            <a:picLocks noChangeAspect="1"/>
          </p:cNvPicPr>
          <p:nvPr/>
        </p:nvPicPr>
        <p:blipFill>
          <a:blip r:embed="rId6"/>
          <a:stretch>
            <a:fillRect/>
          </a:stretch>
        </p:blipFill>
        <p:spPr>
          <a:xfrm>
            <a:off x="301413" y="1548013"/>
            <a:ext cx="3888921" cy="2593880"/>
          </a:xfrm>
          <a:prstGeom prst="rect">
            <a:avLst/>
          </a:prstGeom>
        </p:spPr>
      </p:pic>
    </p:spTree>
    <p:extLst>
      <p:ext uri="{BB962C8B-B14F-4D97-AF65-F5344CB8AC3E}">
        <p14:creationId xmlns:p14="http://schemas.microsoft.com/office/powerpoint/2010/main" val="421770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34"/>
          <p:cNvSpPr txBox="1">
            <a:spLocks noGrp="1"/>
          </p:cNvSpPr>
          <p:nvPr>
            <p:ph type="body" idx="1"/>
          </p:nvPr>
        </p:nvSpPr>
        <p:spPr>
          <a:xfrm>
            <a:off x="5812889" y="705655"/>
            <a:ext cx="2968582" cy="3083139"/>
          </a:xfrm>
          <a:prstGeom prst="rect">
            <a:avLst/>
          </a:prstGeom>
          <a:noFill/>
          <a:ln>
            <a:noFill/>
          </a:ln>
        </p:spPr>
        <p:txBody>
          <a:bodyPr spcFirstLastPara="1" vert="horz" wrap="square" lIns="68569" tIns="34275" rIns="68569" bIns="34275" rtlCol="0" anchor="t" anchorCtr="0">
            <a:noAutofit/>
          </a:bodyPr>
          <a:lstStyle/>
          <a:p>
            <a:pPr marL="152400" indent="0">
              <a:buNone/>
            </a:pPr>
            <a:r>
              <a:rPr lang="en-US" sz="1200" dirty="0"/>
              <a:t>Dr. Karen Pikula is a Psychology instructor at Central Lakes College in Brainerd Minnesota and serves as the OER Faculty Development Coordinator for Minnesota State Colleges and Universities. Her professional interests include instructional design, faculty development, student centered learning, open educational resources, open pedagogy, online instruction, teacher attrition, student success, and research on the practices of successful 21</a:t>
            </a:r>
            <a:r>
              <a:rPr lang="en-US" sz="1200" baseline="30000" dirty="0"/>
              <a:t>st</a:t>
            </a:r>
            <a:r>
              <a:rPr lang="en-US" sz="1200" dirty="0"/>
              <a:t> century colleges. She holds a MS in Education from Bemidji State University and PhD from Capella University in Educational Psychology.  </a:t>
            </a:r>
          </a:p>
          <a:p>
            <a:pPr marL="257175" indent="-104775">
              <a:spcBef>
                <a:spcPts val="480"/>
              </a:spcBef>
              <a:buClr>
                <a:srgbClr val="FCB040"/>
              </a:buClr>
              <a:buSzPts val="3200"/>
            </a:pPr>
            <a:endParaRPr sz="1200" dirty="0">
              <a:solidFill>
                <a:srgbClr val="404041"/>
              </a:solidFill>
              <a:latin typeface="Avenir"/>
              <a:ea typeface="Avenir"/>
              <a:cs typeface="Avenir"/>
              <a:sym typeface="Avenir"/>
            </a:endParaRPr>
          </a:p>
        </p:txBody>
      </p:sp>
      <p:pic>
        <p:nvPicPr>
          <p:cNvPr id="3" name="Picture 2" descr="A person looking at the camera&#10;&#10;Description automatically generated">
            <a:extLst>
              <a:ext uri="{FF2B5EF4-FFF2-40B4-BE49-F238E27FC236}">
                <a16:creationId xmlns:a16="http://schemas.microsoft.com/office/drawing/2014/main" id="{C388361C-315F-4A80-B852-9DCC07249C46}"/>
              </a:ext>
            </a:extLst>
          </p:cNvPr>
          <p:cNvPicPr>
            <a:picLocks noChangeAspect="1"/>
          </p:cNvPicPr>
          <p:nvPr/>
        </p:nvPicPr>
        <p:blipFill>
          <a:blip r:embed="rId3"/>
          <a:stretch>
            <a:fillRect/>
          </a:stretch>
        </p:blipFill>
        <p:spPr>
          <a:xfrm>
            <a:off x="1930992" y="1331959"/>
            <a:ext cx="2705402" cy="2808528"/>
          </a:xfrm>
          <a:prstGeom prst="rect">
            <a:avLst/>
          </a:prstGeom>
        </p:spPr>
      </p:pic>
    </p:spTree>
    <p:extLst>
      <p:ext uri="{BB962C8B-B14F-4D97-AF65-F5344CB8AC3E}">
        <p14:creationId xmlns:p14="http://schemas.microsoft.com/office/powerpoint/2010/main" val="191132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BE1B-87BE-44BC-8487-46FC51D42609}"/>
              </a:ext>
            </a:extLst>
          </p:cNvPr>
          <p:cNvSpPr>
            <a:spLocks noGrp="1"/>
          </p:cNvSpPr>
          <p:nvPr>
            <p:ph type="title"/>
          </p:nvPr>
        </p:nvSpPr>
        <p:spPr/>
        <p:txBody>
          <a:bodyPr/>
          <a:lstStyle/>
          <a:p>
            <a:r>
              <a:rPr lang="en-US" sz="2400" b="1" dirty="0"/>
              <a:t>David Wiley: Killing the Disposable Assignment…</a:t>
            </a:r>
            <a:br>
              <a:rPr lang="en-US" sz="2400" b="1" dirty="0"/>
            </a:br>
            <a:endParaRPr lang="en-US" sz="2400" dirty="0"/>
          </a:p>
        </p:txBody>
      </p:sp>
      <p:sp>
        <p:nvSpPr>
          <p:cNvPr id="3" name="Text Placeholder 2">
            <a:extLst>
              <a:ext uri="{FF2B5EF4-FFF2-40B4-BE49-F238E27FC236}">
                <a16:creationId xmlns:a16="http://schemas.microsoft.com/office/drawing/2014/main" id="{805E5668-36CE-4379-BE18-596234EA1262}"/>
              </a:ext>
            </a:extLst>
          </p:cNvPr>
          <p:cNvSpPr>
            <a:spLocks noGrp="1"/>
          </p:cNvSpPr>
          <p:nvPr>
            <p:ph type="body" idx="1"/>
          </p:nvPr>
        </p:nvSpPr>
        <p:spPr/>
        <p:txBody>
          <a:bodyPr/>
          <a:lstStyle/>
          <a:p>
            <a:pPr marL="114300" indent="0">
              <a:buNone/>
            </a:pPr>
            <a:r>
              <a:rPr lang="en-US" dirty="0"/>
              <a:t>The question becomes, then, what is the relationship between these additional capabilities and what we know about effective teaching and learning? </a:t>
            </a:r>
          </a:p>
          <a:p>
            <a:pPr marL="114300" indent="0">
              <a:buNone/>
            </a:pPr>
            <a:endParaRPr lang="en-US" dirty="0"/>
          </a:p>
          <a:p>
            <a:pPr marL="114300" indent="0">
              <a:buNone/>
            </a:pPr>
            <a:r>
              <a:rPr lang="en-US" dirty="0"/>
              <a:t>How can we extend, revise, and remix our pedagogy based on these additional capabilities? </a:t>
            </a:r>
          </a:p>
          <a:p>
            <a:pPr marL="114300" indent="0">
              <a:buNone/>
            </a:pPr>
            <a:endParaRPr lang="en-US" dirty="0"/>
          </a:p>
          <a:p>
            <a:pPr marL="114300" indent="0">
              <a:buNone/>
            </a:pPr>
            <a:r>
              <a:rPr lang="en-US" dirty="0"/>
              <a:t>There are many, many potential answers to this question…</a:t>
            </a:r>
          </a:p>
        </p:txBody>
      </p:sp>
    </p:spTree>
    <p:extLst>
      <p:ext uri="{BB962C8B-B14F-4D97-AF65-F5344CB8AC3E}">
        <p14:creationId xmlns:p14="http://schemas.microsoft.com/office/powerpoint/2010/main" val="88228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D689-5FA4-4438-99C5-D5318F55EBE1}"/>
              </a:ext>
            </a:extLst>
          </p:cNvPr>
          <p:cNvSpPr>
            <a:spLocks noGrp="1"/>
          </p:cNvSpPr>
          <p:nvPr>
            <p:ph type="title"/>
          </p:nvPr>
        </p:nvSpPr>
        <p:spPr/>
        <p:txBody>
          <a:bodyPr/>
          <a:lstStyle/>
          <a:p>
            <a:r>
              <a:rPr lang="en-US" dirty="0"/>
              <a:t>Potential…</a:t>
            </a:r>
          </a:p>
        </p:txBody>
      </p:sp>
      <p:sp>
        <p:nvSpPr>
          <p:cNvPr id="3" name="Text Placeholder 2">
            <a:extLst>
              <a:ext uri="{FF2B5EF4-FFF2-40B4-BE49-F238E27FC236}">
                <a16:creationId xmlns:a16="http://schemas.microsoft.com/office/drawing/2014/main" id="{0E918269-2949-4CB5-A696-3BEEA6355F1E}"/>
              </a:ext>
            </a:extLst>
          </p:cNvPr>
          <p:cNvSpPr>
            <a:spLocks noGrp="1"/>
          </p:cNvSpPr>
          <p:nvPr>
            <p:ph type="body" idx="1"/>
          </p:nvPr>
        </p:nvSpPr>
        <p:spPr/>
        <p:txBody>
          <a:bodyPr/>
          <a:lstStyle/>
          <a:p>
            <a:pPr marL="114300" indent="0">
              <a:buNone/>
            </a:pPr>
            <a:r>
              <a:rPr lang="en-US" dirty="0"/>
              <a:t>So… if we compare commercial textbooks and OER?</a:t>
            </a:r>
          </a:p>
          <a:p>
            <a:pPr marL="114300" indent="0">
              <a:buNone/>
            </a:pPr>
            <a:endParaRPr lang="en-US" dirty="0"/>
          </a:p>
          <a:p>
            <a:pPr marL="114300" indent="0">
              <a:buNone/>
            </a:pPr>
            <a:r>
              <a:rPr lang="en-US" dirty="0"/>
              <a:t>Commercial: limited ability to use, adapt, distribute…</a:t>
            </a:r>
          </a:p>
          <a:p>
            <a:pPr marL="114300" indent="0">
              <a:buNone/>
            </a:pPr>
            <a:endParaRPr lang="en-US" dirty="0"/>
          </a:p>
          <a:p>
            <a:pPr marL="114300" indent="0">
              <a:buNone/>
            </a:pPr>
            <a:r>
              <a:rPr lang="en-US" dirty="0"/>
              <a:t>OER …</a:t>
            </a:r>
          </a:p>
          <a:p>
            <a:r>
              <a:rPr lang="en-US" dirty="0"/>
              <a:t>Free to access</a:t>
            </a:r>
          </a:p>
          <a:p>
            <a:r>
              <a:rPr lang="en-US" dirty="0"/>
              <a:t>Free to reuse</a:t>
            </a:r>
          </a:p>
          <a:p>
            <a:r>
              <a:rPr lang="en-US" dirty="0"/>
              <a:t>Free to revise</a:t>
            </a:r>
          </a:p>
          <a:p>
            <a:r>
              <a:rPr lang="en-US" dirty="0"/>
              <a:t>Free to remix</a:t>
            </a:r>
          </a:p>
          <a:p>
            <a:r>
              <a:rPr lang="en-US" dirty="0"/>
              <a:t>Free to redistribute</a:t>
            </a:r>
          </a:p>
          <a:p>
            <a:pPr marL="114300" indent="0">
              <a:buNone/>
            </a:pPr>
            <a:endParaRPr lang="en-US" dirty="0"/>
          </a:p>
        </p:txBody>
      </p:sp>
      <p:sp>
        <p:nvSpPr>
          <p:cNvPr id="5" name="Rectangle 4">
            <a:extLst>
              <a:ext uri="{FF2B5EF4-FFF2-40B4-BE49-F238E27FC236}">
                <a16:creationId xmlns:a16="http://schemas.microsoft.com/office/drawing/2014/main" id="{5C05B114-D50D-4ADC-98B0-E1BE82B79AF7}"/>
              </a:ext>
            </a:extLst>
          </p:cNvPr>
          <p:cNvSpPr/>
          <p:nvPr/>
        </p:nvSpPr>
        <p:spPr>
          <a:xfrm>
            <a:off x="258491" y="4761539"/>
            <a:ext cx="2704587" cy="246221"/>
          </a:xfrm>
          <a:prstGeom prst="rect">
            <a:avLst/>
          </a:prstGeom>
        </p:spPr>
        <p:txBody>
          <a:bodyPr wrap="none">
            <a:spAutoFit/>
          </a:bodyPr>
          <a:lstStyle/>
          <a:p>
            <a:pPr marL="114300" indent="0">
              <a:buNone/>
            </a:pPr>
            <a:r>
              <a:rPr lang="en-US" sz="1000" dirty="0">
                <a:hlinkClick r:id="rId2"/>
              </a:rPr>
              <a:t>https://opencontent.org/blog/archives/2975</a:t>
            </a:r>
            <a:endParaRPr lang="en-US" sz="1000" dirty="0"/>
          </a:p>
        </p:txBody>
      </p:sp>
    </p:spTree>
    <p:extLst>
      <p:ext uri="{BB962C8B-B14F-4D97-AF65-F5344CB8AC3E}">
        <p14:creationId xmlns:p14="http://schemas.microsoft.com/office/powerpoint/2010/main" val="15402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04F1-9824-4E13-A3BB-94BCD617896B}"/>
              </a:ext>
            </a:extLst>
          </p:cNvPr>
          <p:cNvSpPr>
            <a:spLocks noGrp="1"/>
          </p:cNvSpPr>
          <p:nvPr>
            <p:ph type="title"/>
          </p:nvPr>
        </p:nvSpPr>
        <p:spPr>
          <a:xfrm>
            <a:off x="63255" y="1171700"/>
            <a:ext cx="4570421" cy="572700"/>
          </a:xfrm>
        </p:spPr>
        <p:txBody>
          <a:bodyPr/>
          <a:lstStyle/>
          <a:p>
            <a:r>
              <a:rPr lang="en-US" dirty="0">
                <a:solidFill>
                  <a:srgbClr val="0070C0"/>
                </a:solidFill>
              </a:rPr>
              <a:t>ACADEMIC FREEDOM !</a:t>
            </a:r>
          </a:p>
        </p:txBody>
      </p:sp>
      <p:sp>
        <p:nvSpPr>
          <p:cNvPr id="3" name="Text Placeholder 2">
            <a:extLst>
              <a:ext uri="{FF2B5EF4-FFF2-40B4-BE49-F238E27FC236}">
                <a16:creationId xmlns:a16="http://schemas.microsoft.com/office/drawing/2014/main" id="{5D8FD65B-9381-493B-8233-81795B407CAD}"/>
              </a:ext>
            </a:extLst>
          </p:cNvPr>
          <p:cNvSpPr>
            <a:spLocks noGrp="1"/>
          </p:cNvSpPr>
          <p:nvPr>
            <p:ph type="body" idx="1"/>
          </p:nvPr>
        </p:nvSpPr>
        <p:spPr>
          <a:xfrm>
            <a:off x="426758" y="2639133"/>
            <a:ext cx="8520600" cy="2504367"/>
          </a:xfrm>
        </p:spPr>
        <p:txBody>
          <a:bodyPr/>
          <a:lstStyle/>
          <a:p>
            <a:pPr marL="114300" indent="0">
              <a:buNone/>
            </a:pPr>
            <a:r>
              <a:rPr lang="en-US" b="1" dirty="0">
                <a:solidFill>
                  <a:srgbClr val="0070C0"/>
                </a:solidFill>
              </a:rPr>
              <a:t>Allows instructors: </a:t>
            </a:r>
          </a:p>
          <a:p>
            <a:pPr>
              <a:buFont typeface="Wingdings" panose="05000000000000000000" pitchFamily="2" charset="2"/>
              <a:buChar char="ü"/>
            </a:pPr>
            <a:r>
              <a:rPr lang="en-US" sz="1600" dirty="0">
                <a:solidFill>
                  <a:srgbClr val="0070C0"/>
                </a:solidFill>
              </a:rPr>
              <a:t>To create content specific to their learning outcomes.</a:t>
            </a:r>
          </a:p>
          <a:p>
            <a:pPr>
              <a:buFont typeface="Wingdings" panose="05000000000000000000" pitchFamily="2" charset="2"/>
              <a:buChar char="ü"/>
            </a:pPr>
            <a:r>
              <a:rPr lang="en-US" sz="1600" dirty="0">
                <a:solidFill>
                  <a:srgbClr val="0070C0"/>
                </a:solidFill>
              </a:rPr>
              <a:t>To create content specific to their teaching style.</a:t>
            </a:r>
          </a:p>
          <a:p>
            <a:pPr>
              <a:buFont typeface="Wingdings" panose="05000000000000000000" pitchFamily="2" charset="2"/>
              <a:buChar char="ü"/>
            </a:pPr>
            <a:r>
              <a:rPr lang="en-US" sz="1600" dirty="0">
                <a:solidFill>
                  <a:srgbClr val="0070C0"/>
                </a:solidFill>
              </a:rPr>
              <a:t>To create content specific to their teaching philosophy.</a:t>
            </a:r>
          </a:p>
          <a:p>
            <a:pPr>
              <a:buFont typeface="Wingdings" panose="05000000000000000000" pitchFamily="2" charset="2"/>
              <a:buChar char="ü"/>
            </a:pPr>
            <a:r>
              <a:rPr lang="en-US" sz="1600" dirty="0">
                <a:solidFill>
                  <a:srgbClr val="0070C0"/>
                </a:solidFill>
              </a:rPr>
              <a:t>To create content specific to their learners needs.</a:t>
            </a:r>
          </a:p>
          <a:p>
            <a:pPr>
              <a:buFont typeface="Wingdings" panose="05000000000000000000" pitchFamily="2" charset="2"/>
              <a:buChar char="ü"/>
            </a:pPr>
            <a:r>
              <a:rPr lang="en-US" sz="1600" dirty="0">
                <a:solidFill>
                  <a:srgbClr val="0070C0"/>
                </a:solidFill>
              </a:rPr>
              <a:t>To co- create content with their learners! Open Pedagogy!</a:t>
            </a:r>
          </a:p>
          <a:p>
            <a:pPr>
              <a:buFont typeface="Wingdings" panose="05000000000000000000" pitchFamily="2" charset="2"/>
              <a:buChar char="ü"/>
            </a:pPr>
            <a:endParaRPr lang="en-US" dirty="0">
              <a:solidFill>
                <a:srgbClr val="0070C0"/>
              </a:solidFill>
            </a:endParaRPr>
          </a:p>
          <a:p>
            <a:pPr marL="114300" indent="0">
              <a:buNone/>
            </a:pPr>
            <a:endParaRPr lang="en-US" dirty="0">
              <a:solidFill>
                <a:srgbClr val="0070C0"/>
              </a:solidFill>
            </a:endParaRPr>
          </a:p>
          <a:p>
            <a:pPr marL="114300" indent="0">
              <a:buNone/>
            </a:pPr>
            <a:endParaRPr lang="en-US" dirty="0">
              <a:solidFill>
                <a:srgbClr val="0070C0"/>
              </a:solidFill>
            </a:endParaRPr>
          </a:p>
          <a:p>
            <a:pPr marL="114300" indent="0">
              <a:buNone/>
            </a:pPr>
            <a:endParaRPr lang="en-US" dirty="0">
              <a:solidFill>
                <a:srgbClr val="0070C0"/>
              </a:solidFill>
            </a:endParaRPr>
          </a:p>
          <a:p>
            <a:pPr marL="114300" indent="0">
              <a:buNone/>
            </a:pPr>
            <a:endParaRPr lang="en-US" dirty="0">
              <a:solidFill>
                <a:srgbClr val="0070C0"/>
              </a:solidFill>
            </a:endParaRPr>
          </a:p>
          <a:p>
            <a:pPr marL="114300" indent="0">
              <a:buNone/>
            </a:pPr>
            <a:endParaRPr lang="en-US" dirty="0">
              <a:solidFill>
                <a:srgbClr val="0070C0"/>
              </a:solidFill>
            </a:endParaRPr>
          </a:p>
          <a:p>
            <a:pPr marL="114300" indent="0">
              <a:buNone/>
            </a:pPr>
            <a:endParaRPr lang="en-US" dirty="0">
              <a:solidFill>
                <a:srgbClr val="0070C0"/>
              </a:solidFill>
            </a:endParaRPr>
          </a:p>
        </p:txBody>
      </p:sp>
      <p:sp>
        <p:nvSpPr>
          <p:cNvPr id="4" name="Rectangle 3">
            <a:extLst>
              <a:ext uri="{FF2B5EF4-FFF2-40B4-BE49-F238E27FC236}">
                <a16:creationId xmlns:a16="http://schemas.microsoft.com/office/drawing/2014/main" id="{D7B6DC45-8314-4733-B3BB-5988EA6D3D46}"/>
              </a:ext>
            </a:extLst>
          </p:cNvPr>
          <p:cNvSpPr/>
          <p:nvPr/>
        </p:nvSpPr>
        <p:spPr>
          <a:xfrm>
            <a:off x="5535009" y="2423689"/>
            <a:ext cx="3182233" cy="215444"/>
          </a:xfrm>
          <a:prstGeom prst="rect">
            <a:avLst/>
          </a:prstGeom>
        </p:spPr>
        <p:txBody>
          <a:bodyPr wrap="square">
            <a:spAutoFit/>
          </a:bodyPr>
          <a:lstStyle/>
          <a:p>
            <a:pPr marL="114300" indent="0">
              <a:buNone/>
            </a:pPr>
            <a:r>
              <a:rPr lang="en-US" sz="800" dirty="0">
                <a:hlinkClick r:id="rId2"/>
              </a:rPr>
              <a:t>"Freedom"</a:t>
            </a:r>
            <a:r>
              <a:rPr lang="en-US" sz="800" dirty="0"/>
              <a:t> by </a:t>
            </a:r>
            <a:r>
              <a:rPr lang="en-US" sz="800" dirty="0">
                <a:hlinkClick r:id="rId3"/>
              </a:rPr>
              <a:t>Kliefi</a:t>
            </a:r>
            <a:r>
              <a:rPr lang="en-US" sz="800" dirty="0"/>
              <a:t> is licensed under </a:t>
            </a:r>
            <a:r>
              <a:rPr lang="en-US" sz="800" dirty="0">
                <a:hlinkClick r:id="rId4"/>
              </a:rPr>
              <a:t>CC BY-NC-SA 2.0</a:t>
            </a:r>
            <a:endParaRPr lang="en-US" sz="800" dirty="0"/>
          </a:p>
        </p:txBody>
      </p:sp>
      <p:pic>
        <p:nvPicPr>
          <p:cNvPr id="6" name="Picture 5" descr="A bird flying in the sky&#10;&#10;Description automatically generated">
            <a:extLst>
              <a:ext uri="{FF2B5EF4-FFF2-40B4-BE49-F238E27FC236}">
                <a16:creationId xmlns:a16="http://schemas.microsoft.com/office/drawing/2014/main" id="{E8122B7D-D206-4502-B039-5CA041C70C29}"/>
              </a:ext>
            </a:extLst>
          </p:cNvPr>
          <p:cNvPicPr>
            <a:picLocks noChangeAspect="1"/>
          </p:cNvPicPr>
          <p:nvPr/>
        </p:nvPicPr>
        <p:blipFill>
          <a:blip r:embed="rId5"/>
          <a:stretch>
            <a:fillRect/>
          </a:stretch>
        </p:blipFill>
        <p:spPr>
          <a:xfrm>
            <a:off x="4180002" y="402598"/>
            <a:ext cx="4839859" cy="2021091"/>
          </a:xfrm>
          <a:prstGeom prst="rect">
            <a:avLst/>
          </a:prstGeom>
        </p:spPr>
      </p:pic>
    </p:spTree>
    <p:extLst>
      <p:ext uri="{BB962C8B-B14F-4D97-AF65-F5344CB8AC3E}">
        <p14:creationId xmlns:p14="http://schemas.microsoft.com/office/powerpoint/2010/main" val="275319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B2E181-7B8F-48CD-92A8-384FB5B273E6}"/>
              </a:ext>
            </a:extLst>
          </p:cNvPr>
          <p:cNvSpPr/>
          <p:nvPr/>
        </p:nvSpPr>
        <p:spPr>
          <a:xfrm>
            <a:off x="52481" y="1305505"/>
            <a:ext cx="4572000" cy="1938992"/>
          </a:xfrm>
          <a:prstGeom prst="rect">
            <a:avLst/>
          </a:prstGeom>
        </p:spPr>
        <p:txBody>
          <a:bodyPr>
            <a:spAutoFit/>
          </a:bodyPr>
          <a:lstStyle/>
          <a:p>
            <a:r>
              <a:rPr lang="en-US" sz="4000" dirty="0">
                <a:solidFill>
                  <a:srgbClr val="7030A0"/>
                </a:solidFill>
              </a:rPr>
              <a:t>Beyond OER …</a:t>
            </a:r>
            <a:br>
              <a:rPr lang="en-US" sz="4000" dirty="0">
                <a:solidFill>
                  <a:srgbClr val="7030A0"/>
                </a:solidFill>
              </a:rPr>
            </a:br>
            <a:br>
              <a:rPr lang="en-US" sz="4000" dirty="0">
                <a:solidFill>
                  <a:srgbClr val="7030A0"/>
                </a:solidFill>
              </a:rPr>
            </a:br>
            <a:r>
              <a:rPr lang="en-US" sz="4000" dirty="0">
                <a:solidFill>
                  <a:srgbClr val="7030A0"/>
                </a:solidFill>
              </a:rPr>
              <a:t>A Hidden “Pearl”!</a:t>
            </a:r>
            <a:endParaRPr lang="en-US" sz="4000" dirty="0"/>
          </a:p>
        </p:txBody>
      </p:sp>
      <p:sp>
        <p:nvSpPr>
          <p:cNvPr id="6" name="Rectangle 5">
            <a:extLst>
              <a:ext uri="{FF2B5EF4-FFF2-40B4-BE49-F238E27FC236}">
                <a16:creationId xmlns:a16="http://schemas.microsoft.com/office/drawing/2014/main" id="{B24FBC54-DA56-4E54-BA9F-356CD9010D4C}"/>
              </a:ext>
            </a:extLst>
          </p:cNvPr>
          <p:cNvSpPr/>
          <p:nvPr/>
        </p:nvSpPr>
        <p:spPr>
          <a:xfrm>
            <a:off x="129334" y="4734263"/>
            <a:ext cx="8885331" cy="461665"/>
          </a:xfrm>
          <a:prstGeom prst="rect">
            <a:avLst/>
          </a:prstGeom>
        </p:spPr>
        <p:txBody>
          <a:bodyPr wrap="square">
            <a:spAutoFit/>
          </a:bodyPr>
          <a:lstStyle/>
          <a:p>
            <a:r>
              <a:rPr lang="en-US" sz="800" dirty="0"/>
              <a:t>Imageby&lt;ahref="https://pixabay.com/users/moritz3201260270/?utm_source=linkattribution&amp;amp;utm_medium=referral&amp;amp;utm_campaign=image&amp;amp;utm_content=3480818"&gt;moritz320&lt;/a&gt; from &lt;a href="https://pixabay.com/?utm_source=link-attribution&amp;amp;utm_medium=</a:t>
            </a:r>
            <a:r>
              <a:rPr lang="en-US" sz="800" dirty="0" err="1"/>
              <a:t>referral&amp;amp;utm_campaign</a:t>
            </a:r>
            <a:r>
              <a:rPr lang="en-US" sz="800" dirty="0"/>
              <a:t>=</a:t>
            </a:r>
            <a:r>
              <a:rPr lang="en-US" sz="800" dirty="0" err="1"/>
              <a:t>image&amp;amp;utm_content</a:t>
            </a:r>
            <a:r>
              <a:rPr lang="en-US" sz="800" dirty="0"/>
              <a:t>=3480818"&gt;</a:t>
            </a:r>
            <a:r>
              <a:rPr lang="en-US" sz="800" dirty="0" err="1"/>
              <a:t>Pixabay</a:t>
            </a:r>
            <a:r>
              <a:rPr lang="en-US" sz="800" dirty="0"/>
              <a:t>&lt;/a&gt;</a:t>
            </a:r>
          </a:p>
          <a:p>
            <a:endParaRPr lang="en-US" sz="800" dirty="0"/>
          </a:p>
        </p:txBody>
      </p:sp>
      <p:pic>
        <p:nvPicPr>
          <p:cNvPr id="8" name="Picture 7" descr="A picture containing cake, mollusk, decorated&#10;&#10;Description automatically generated">
            <a:extLst>
              <a:ext uri="{FF2B5EF4-FFF2-40B4-BE49-F238E27FC236}">
                <a16:creationId xmlns:a16="http://schemas.microsoft.com/office/drawing/2014/main" id="{A7CD8DA9-E407-44EF-9803-9A4927F7DFDE}"/>
              </a:ext>
            </a:extLst>
          </p:cNvPr>
          <p:cNvPicPr>
            <a:picLocks noChangeAspect="1"/>
          </p:cNvPicPr>
          <p:nvPr/>
        </p:nvPicPr>
        <p:blipFill>
          <a:blip r:embed="rId2"/>
          <a:stretch>
            <a:fillRect/>
          </a:stretch>
        </p:blipFill>
        <p:spPr>
          <a:xfrm>
            <a:off x="4297886" y="941685"/>
            <a:ext cx="4716779" cy="3144519"/>
          </a:xfrm>
          <a:prstGeom prst="rect">
            <a:avLst/>
          </a:prstGeom>
        </p:spPr>
      </p:pic>
    </p:spTree>
    <p:extLst>
      <p:ext uri="{BB962C8B-B14F-4D97-AF65-F5344CB8AC3E}">
        <p14:creationId xmlns:p14="http://schemas.microsoft.com/office/powerpoint/2010/main" val="118867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D4D6F4-9155-46F6-8C83-1D4FC8B9BE65}"/>
              </a:ext>
            </a:extLst>
          </p:cNvPr>
          <p:cNvSpPr>
            <a:spLocks noGrp="1"/>
          </p:cNvSpPr>
          <p:nvPr>
            <p:ph type="body" idx="1"/>
          </p:nvPr>
        </p:nvSpPr>
        <p:spPr>
          <a:xfrm>
            <a:off x="-177254" y="153669"/>
            <a:ext cx="9014577" cy="1590725"/>
          </a:xfrm>
        </p:spPr>
        <p:txBody>
          <a:bodyPr/>
          <a:lstStyle/>
          <a:p>
            <a:pPr marL="114300" indent="0" algn="ctr">
              <a:buNone/>
            </a:pPr>
            <a:r>
              <a:rPr lang="en-US" sz="1600" b="1" i="1" dirty="0"/>
              <a:t>The Learning Circle Process provides built-in opportunities for personal professional reflection and enhances the quality of the work that faculty are engaged in, </a:t>
            </a:r>
            <a:br>
              <a:rPr lang="en-US" sz="1600" b="1" i="1" dirty="0"/>
            </a:br>
            <a:r>
              <a:rPr lang="en-US" sz="1600" b="1" i="1" dirty="0"/>
              <a:t>while promoting  personal professional growth and renewed confidence in themselves as experts in their field.</a:t>
            </a:r>
            <a:br>
              <a:rPr lang="en-US" sz="1600" b="1" i="1" dirty="0"/>
            </a:br>
            <a:endParaRPr lang="en-US" sz="1600" b="1" dirty="0"/>
          </a:p>
        </p:txBody>
      </p:sp>
      <p:pic>
        <p:nvPicPr>
          <p:cNvPr id="6" name="Picture 5" descr="A close up of a pier next to a body of water&#10;&#10;Description automatically generated">
            <a:extLst>
              <a:ext uri="{FF2B5EF4-FFF2-40B4-BE49-F238E27FC236}">
                <a16:creationId xmlns:a16="http://schemas.microsoft.com/office/drawing/2014/main" id="{D87F4594-688B-48EE-918E-74B470B6CB0A}"/>
              </a:ext>
            </a:extLst>
          </p:cNvPr>
          <p:cNvPicPr>
            <a:picLocks noChangeAspect="1"/>
          </p:cNvPicPr>
          <p:nvPr/>
        </p:nvPicPr>
        <p:blipFill>
          <a:blip r:embed="rId2"/>
          <a:stretch>
            <a:fillRect/>
          </a:stretch>
        </p:blipFill>
        <p:spPr>
          <a:xfrm>
            <a:off x="2076392" y="1722723"/>
            <a:ext cx="4715490" cy="2829293"/>
          </a:xfrm>
          <a:prstGeom prst="rect">
            <a:avLst/>
          </a:prstGeom>
        </p:spPr>
      </p:pic>
      <p:sp>
        <p:nvSpPr>
          <p:cNvPr id="7" name="Rectangle 6">
            <a:extLst>
              <a:ext uri="{FF2B5EF4-FFF2-40B4-BE49-F238E27FC236}">
                <a16:creationId xmlns:a16="http://schemas.microsoft.com/office/drawing/2014/main" id="{C421C455-17EC-45B2-91EF-E45F36DD98AC}"/>
              </a:ext>
            </a:extLst>
          </p:cNvPr>
          <p:cNvSpPr/>
          <p:nvPr/>
        </p:nvSpPr>
        <p:spPr>
          <a:xfrm>
            <a:off x="1161992" y="4774387"/>
            <a:ext cx="7453063" cy="215444"/>
          </a:xfrm>
          <a:prstGeom prst="rect">
            <a:avLst/>
          </a:prstGeom>
        </p:spPr>
        <p:txBody>
          <a:bodyPr wrap="square">
            <a:spAutoFit/>
          </a:bodyPr>
          <a:lstStyle/>
          <a:p>
            <a:r>
              <a:rPr lang="en-US" sz="800" dirty="0">
                <a:hlinkClick r:id="rId3"/>
              </a:rPr>
              <a:t>http://www.religion-online.org/wp-content/uploads/2018/04/contemplation-2000x1200.jpg</a:t>
            </a:r>
            <a:r>
              <a:rPr lang="en-US" sz="800" dirty="0">
                <a:hlinkClick r:id="rId4"/>
              </a:rPr>
              <a:t>“Contemplation”</a:t>
            </a:r>
            <a:r>
              <a:rPr lang="en-US" sz="800" dirty="0"/>
              <a:t> by </a:t>
            </a:r>
            <a:r>
              <a:rPr lang="en-US" sz="800" i="1" dirty="0" err="1"/>
              <a:t>rhysohughes</a:t>
            </a:r>
            <a:r>
              <a:rPr lang="en-US" sz="800" dirty="0"/>
              <a:t> is licensed under </a:t>
            </a:r>
            <a:r>
              <a:rPr lang="en-US" sz="800" dirty="0">
                <a:hlinkClick r:id="rId5"/>
              </a:rPr>
              <a:t>Creative Commons</a:t>
            </a:r>
            <a:endParaRPr lang="en-US" sz="800" dirty="0"/>
          </a:p>
        </p:txBody>
      </p:sp>
    </p:spTree>
    <p:extLst>
      <p:ext uri="{BB962C8B-B14F-4D97-AF65-F5344CB8AC3E}">
        <p14:creationId xmlns:p14="http://schemas.microsoft.com/office/powerpoint/2010/main" val="1553199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01CD-5F72-4D9B-9200-FA1672EEA82D}"/>
              </a:ext>
            </a:extLst>
          </p:cNvPr>
          <p:cNvSpPr>
            <a:spLocks noGrp="1"/>
          </p:cNvSpPr>
          <p:nvPr>
            <p:ph type="title"/>
          </p:nvPr>
        </p:nvSpPr>
        <p:spPr/>
        <p:txBody>
          <a:bodyPr/>
          <a:lstStyle/>
          <a:p>
            <a:r>
              <a:rPr lang="en-US" dirty="0"/>
              <a:t>The Learning Circle Model …</a:t>
            </a:r>
          </a:p>
        </p:txBody>
      </p:sp>
      <p:sp>
        <p:nvSpPr>
          <p:cNvPr id="3" name="Text Placeholder 2">
            <a:extLst>
              <a:ext uri="{FF2B5EF4-FFF2-40B4-BE49-F238E27FC236}">
                <a16:creationId xmlns:a16="http://schemas.microsoft.com/office/drawing/2014/main" id="{0A59750B-45C3-4C0B-ADBA-69FAAF2A8B6C}"/>
              </a:ext>
            </a:extLst>
          </p:cNvPr>
          <p:cNvSpPr>
            <a:spLocks noGrp="1"/>
          </p:cNvSpPr>
          <p:nvPr>
            <p:ph type="body" idx="1"/>
          </p:nvPr>
        </p:nvSpPr>
        <p:spPr>
          <a:xfrm>
            <a:off x="311700" y="1152475"/>
            <a:ext cx="3278375" cy="3416400"/>
          </a:xfrm>
        </p:spPr>
        <p:txBody>
          <a:bodyPr/>
          <a:lstStyle/>
          <a:p>
            <a:pPr marL="114300" indent="0">
              <a:buNone/>
            </a:pPr>
            <a:r>
              <a:rPr lang="en-US" dirty="0">
                <a:solidFill>
                  <a:srgbClr val="0070C0"/>
                </a:solidFill>
              </a:rPr>
              <a:t>Provides a process whereby faculty can actively engage in this paradigm shift within a supportive structure created to ensure success…</a:t>
            </a:r>
          </a:p>
          <a:p>
            <a:pPr marL="114300" indent="0">
              <a:buNone/>
            </a:pPr>
            <a:endParaRPr lang="en-US" dirty="0">
              <a:solidFill>
                <a:srgbClr val="0070C0"/>
              </a:solidFill>
            </a:endParaRPr>
          </a:p>
          <a:p>
            <a:pPr marL="114300" indent="0">
              <a:buNone/>
            </a:pPr>
            <a:r>
              <a:rPr lang="en-US" dirty="0">
                <a:solidFill>
                  <a:srgbClr val="0070C0"/>
                </a:solidFill>
              </a:rPr>
              <a:t>For themselves, and for their learners…</a:t>
            </a:r>
          </a:p>
        </p:txBody>
      </p:sp>
      <p:pic>
        <p:nvPicPr>
          <p:cNvPr id="5" name="Picture 4">
            <a:extLst>
              <a:ext uri="{FF2B5EF4-FFF2-40B4-BE49-F238E27FC236}">
                <a16:creationId xmlns:a16="http://schemas.microsoft.com/office/drawing/2014/main" id="{DFE59096-3D9C-4D02-9D9B-32ECC97894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65487" y="989947"/>
            <a:ext cx="5292350" cy="3741456"/>
          </a:xfrm>
          <a:prstGeom prst="rect">
            <a:avLst/>
          </a:prstGeom>
        </p:spPr>
      </p:pic>
      <p:sp>
        <p:nvSpPr>
          <p:cNvPr id="4" name="Rectangle 3">
            <a:extLst>
              <a:ext uri="{FF2B5EF4-FFF2-40B4-BE49-F238E27FC236}">
                <a16:creationId xmlns:a16="http://schemas.microsoft.com/office/drawing/2014/main" id="{3225AE45-3503-441C-AB93-664149EE4DB7}"/>
              </a:ext>
            </a:extLst>
          </p:cNvPr>
          <p:cNvSpPr/>
          <p:nvPr/>
        </p:nvSpPr>
        <p:spPr>
          <a:xfrm>
            <a:off x="5889005" y="4348262"/>
            <a:ext cx="1944763" cy="307777"/>
          </a:xfrm>
          <a:prstGeom prst="rect">
            <a:avLst/>
          </a:prstGeom>
        </p:spPr>
        <p:txBody>
          <a:bodyPr wrap="none">
            <a:spAutoFit/>
          </a:bodyPr>
          <a:lstStyle/>
          <a:p>
            <a:r>
              <a:rPr lang="en-US" dirty="0"/>
              <a:t>https://pixy.org/90463/</a:t>
            </a:r>
          </a:p>
        </p:txBody>
      </p:sp>
    </p:spTree>
    <p:extLst>
      <p:ext uri="{BB962C8B-B14F-4D97-AF65-F5344CB8AC3E}">
        <p14:creationId xmlns:p14="http://schemas.microsoft.com/office/powerpoint/2010/main" val="372427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384" y="936332"/>
            <a:ext cx="1910368" cy="3131752"/>
          </a:xfrm>
          <a:prstGeom prst="rect">
            <a:avLst/>
          </a:prstGeom>
        </p:spPr>
      </p:pic>
      <p:sp>
        <p:nvSpPr>
          <p:cNvPr id="3" name="TextBox 2">
            <a:extLst>
              <a:ext uri="{FF2B5EF4-FFF2-40B4-BE49-F238E27FC236}">
                <a16:creationId xmlns:a16="http://schemas.microsoft.com/office/drawing/2014/main" id="{3166E849-AD9F-49E5-A68E-311FB589D36B}"/>
              </a:ext>
            </a:extLst>
          </p:cNvPr>
          <p:cNvSpPr txBox="1"/>
          <p:nvPr/>
        </p:nvSpPr>
        <p:spPr>
          <a:xfrm>
            <a:off x="4533952" y="354710"/>
            <a:ext cx="3409161" cy="424731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4800" dirty="0"/>
              <a:t>Questions</a:t>
            </a:r>
          </a:p>
          <a:p>
            <a:r>
              <a:rPr lang="en-US" sz="9600"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0472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BAC8-AD0F-439C-8BC2-DFB2EA1B9BE3}"/>
              </a:ext>
            </a:extLst>
          </p:cNvPr>
          <p:cNvSpPr>
            <a:spLocks noGrp="1"/>
          </p:cNvSpPr>
          <p:nvPr>
            <p:ph type="title"/>
          </p:nvPr>
        </p:nvSpPr>
        <p:spPr>
          <a:xfrm>
            <a:off x="263870" y="321147"/>
            <a:ext cx="8520600" cy="1963500"/>
          </a:xfrm>
        </p:spPr>
        <p:txBody>
          <a:bodyPr/>
          <a:lstStyle/>
          <a:p>
            <a:r>
              <a:rPr lang="en-US" dirty="0"/>
              <a:t>Thank you!</a:t>
            </a:r>
          </a:p>
        </p:txBody>
      </p:sp>
      <p:sp>
        <p:nvSpPr>
          <p:cNvPr id="3" name="Text Placeholder 2">
            <a:extLst>
              <a:ext uri="{FF2B5EF4-FFF2-40B4-BE49-F238E27FC236}">
                <a16:creationId xmlns:a16="http://schemas.microsoft.com/office/drawing/2014/main" id="{0393F592-787C-4302-A4FD-60B151899AE3}"/>
              </a:ext>
            </a:extLst>
          </p:cNvPr>
          <p:cNvSpPr>
            <a:spLocks noGrp="1"/>
          </p:cNvSpPr>
          <p:nvPr>
            <p:ph type="body" idx="1"/>
          </p:nvPr>
        </p:nvSpPr>
        <p:spPr>
          <a:xfrm>
            <a:off x="890820" y="2284647"/>
            <a:ext cx="3511847" cy="923330"/>
          </a:xfrm>
        </p:spPr>
        <p:txBody>
          <a:bodyPr/>
          <a:lstStyle/>
          <a:p>
            <a:pPr marL="114300" indent="0" algn="l">
              <a:buNone/>
            </a:pPr>
            <a:endParaRPr lang="en-US" dirty="0">
              <a:hlinkClick r:id="rId2"/>
            </a:endParaRPr>
          </a:p>
          <a:p>
            <a:pPr marL="114300" indent="0" algn="l">
              <a:buNone/>
            </a:pPr>
            <a:r>
              <a:rPr lang="en-US" dirty="0">
                <a:hlinkClick r:id="rId2"/>
              </a:rPr>
              <a:t>Karen.pikula@minnstate.edu</a:t>
            </a:r>
            <a:endParaRPr lang="en-US" dirty="0"/>
          </a:p>
          <a:p>
            <a:pPr marL="114300" indent="0">
              <a:buNone/>
            </a:pPr>
            <a:endParaRPr lang="en-US" dirty="0"/>
          </a:p>
        </p:txBody>
      </p:sp>
      <p:sp>
        <p:nvSpPr>
          <p:cNvPr id="4" name="Rectangle 1">
            <a:hlinkClick r:id="rId3"/>
            <a:extLst>
              <a:ext uri="{FF2B5EF4-FFF2-40B4-BE49-F238E27FC236}">
                <a16:creationId xmlns:a16="http://schemas.microsoft.com/office/drawing/2014/main" id="{1485D14E-3833-4A70-97EA-53A962B8C530}"/>
              </a:ext>
            </a:extLst>
          </p:cNvPr>
          <p:cNvSpPr>
            <a:spLocks noChangeArrowheads="1"/>
          </p:cNvSpPr>
          <p:nvPr/>
        </p:nvSpPr>
        <p:spPr bwMode="auto">
          <a:xfrm>
            <a:off x="311700" y="4254268"/>
            <a:ext cx="4387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Attribution-</a:t>
            </a:r>
            <a:r>
              <a:rPr kumimoji="0" lang="en-US" altLang="en-US" sz="1200" b="1" i="0" u="none" strike="noStrike" cap="none" normalizeH="0" baseline="0" dirty="0" err="1">
                <a:ln>
                  <a:noFill/>
                </a:ln>
                <a:solidFill>
                  <a:schemeClr val="tx1"/>
                </a:solidFill>
                <a:effectLst/>
                <a:latin typeface="Arial" panose="020B0604020202020204" pitchFamily="34" charset="0"/>
              </a:rPr>
              <a:t>NonCommercial</a:t>
            </a:r>
            <a:r>
              <a:rPr kumimoji="0" lang="en-US" altLang="en-US" sz="1200" b="1" i="0" u="none" strike="noStrike" cap="none" normalizeH="0" baseline="0" dirty="0">
                <a:ln>
                  <a:noFill/>
                </a:ln>
                <a:solidFill>
                  <a:schemeClr val="tx1"/>
                </a:solidFill>
                <a:effectLst/>
                <a:latin typeface="Arial" panose="020B0604020202020204" pitchFamily="34" charset="0"/>
              </a:rPr>
              <a:t>-</a:t>
            </a:r>
            <a:r>
              <a:rPr kumimoji="0" lang="en-US" altLang="en-US" sz="1200" b="1" i="0" u="none" strike="noStrike" cap="none" normalizeH="0" baseline="0" dirty="0" err="1">
                <a:ln>
                  <a:noFill/>
                </a:ln>
                <a:solidFill>
                  <a:schemeClr val="tx1"/>
                </a:solidFill>
                <a:effectLst/>
                <a:latin typeface="Arial" panose="020B0604020202020204" pitchFamily="34" charset="0"/>
              </a:rPr>
              <a:t>ShareAlike</a:t>
            </a:r>
            <a:r>
              <a:rPr kumimoji="0" lang="en-US" altLang="en-US" sz="1200" b="1" i="0" u="none" strike="noStrike" cap="none" normalizeH="0" baseline="0" dirty="0">
                <a:ln>
                  <a:noFill/>
                </a:ln>
                <a:solidFill>
                  <a:schemeClr val="tx1"/>
                </a:solidFill>
                <a:effectLst/>
                <a:latin typeface="Arial" panose="020B0604020202020204" pitchFamily="34" charset="0"/>
              </a:rPr>
              <a:t> </a:t>
            </a:r>
            <a:br>
              <a:rPr kumimoji="0" lang="en-US" altLang="en-US" sz="1200" b="1" i="0" u="none" strike="noStrike" cap="none" normalizeH="0" baseline="0" dirty="0">
                <a:ln>
                  <a:noFill/>
                </a:ln>
                <a:solidFill>
                  <a:schemeClr val="tx1"/>
                </a:solidFill>
                <a:effectLst/>
                <a:latin typeface="Arial" panose="020B0604020202020204" pitchFamily="34" charset="0"/>
              </a:rPr>
            </a:br>
            <a:r>
              <a:rPr kumimoji="0" lang="en-US" altLang="en-US" sz="1200" b="1" i="0" u="none" strike="noStrike" cap="none" normalizeH="0" baseline="0" dirty="0">
                <a:ln>
                  <a:noFill/>
                </a:ln>
                <a:solidFill>
                  <a:schemeClr val="tx1"/>
                </a:solidFill>
                <a:effectLst/>
                <a:latin typeface="Arial" panose="020B0604020202020204" pitchFamily="34" charset="0"/>
              </a:rPr>
              <a:t>CC BY-NC-SA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6D197182-9156-49B5-AFB0-793452AFC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58" y="3969174"/>
            <a:ext cx="1190001" cy="41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1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1785048" y="721000"/>
            <a:ext cx="5476275" cy="643050"/>
          </a:xfrm>
          <a:prstGeom prst="rect">
            <a:avLst/>
          </a:prstGeom>
          <a:noFill/>
          <a:ln>
            <a:noFill/>
          </a:ln>
        </p:spPr>
        <p:txBody>
          <a:bodyPr spcFirstLastPara="1" vert="horz" wrap="square" lIns="68569" tIns="34275" rIns="68569" bIns="34275" rtlCol="0" anchor="ctr" anchorCtr="0">
            <a:noAutofit/>
          </a:bodyPr>
          <a:lstStyle/>
          <a:p>
            <a:pPr algn="ctr">
              <a:buClr>
                <a:srgbClr val="404041"/>
              </a:buClr>
            </a:pPr>
            <a:r>
              <a:rPr lang="en-US" sz="2400" dirty="0">
                <a:solidFill>
                  <a:srgbClr val="00B050"/>
                </a:solidFill>
              </a:rPr>
              <a:t>OER Faculty Development Learning Circles</a:t>
            </a:r>
            <a:br>
              <a:rPr lang="en-US" sz="2400" dirty="0">
                <a:solidFill>
                  <a:srgbClr val="00B050"/>
                </a:solidFill>
              </a:rPr>
            </a:br>
            <a:r>
              <a:rPr lang="en-US" sz="2400" dirty="0">
                <a:solidFill>
                  <a:srgbClr val="00B050"/>
                </a:solidFill>
              </a:rPr>
              <a:t> </a:t>
            </a:r>
            <a:br>
              <a:rPr lang="en-US" sz="2400" dirty="0">
                <a:solidFill>
                  <a:srgbClr val="00B050"/>
                </a:solidFill>
              </a:rPr>
            </a:br>
            <a:r>
              <a:rPr lang="en-US" i="1" dirty="0">
                <a:solidFill>
                  <a:srgbClr val="00B050"/>
                </a:solidFill>
              </a:rPr>
              <a:t>A Module for Success…</a:t>
            </a:r>
            <a:endParaRPr i="1" dirty="0">
              <a:solidFill>
                <a:srgbClr val="00B050"/>
              </a:solidFill>
            </a:endParaRPr>
          </a:p>
        </p:txBody>
      </p:sp>
      <p:sp>
        <p:nvSpPr>
          <p:cNvPr id="2" name="TextBox 1">
            <a:extLst>
              <a:ext uri="{FF2B5EF4-FFF2-40B4-BE49-F238E27FC236}">
                <a16:creationId xmlns:a16="http://schemas.microsoft.com/office/drawing/2014/main" id="{90589B83-0A48-4589-B2AE-C46FB5833804}"/>
              </a:ext>
            </a:extLst>
          </p:cNvPr>
          <p:cNvSpPr txBox="1"/>
          <p:nvPr/>
        </p:nvSpPr>
        <p:spPr>
          <a:xfrm>
            <a:off x="1232330" y="2571750"/>
            <a:ext cx="6637713" cy="1177245"/>
          </a:xfrm>
          <a:prstGeom prst="rect">
            <a:avLst/>
          </a:prstGeom>
          <a:noFill/>
        </p:spPr>
        <p:txBody>
          <a:bodyPr wrap="square" rtlCol="0">
            <a:spAutoFit/>
          </a:bodyPr>
          <a:lstStyle/>
          <a:p>
            <a:r>
              <a:rPr lang="en-US" sz="1500" dirty="0">
                <a:latin typeface="Avenir"/>
              </a:rPr>
              <a:t>Minnesota State </a:t>
            </a:r>
            <a:r>
              <a:rPr lang="en-US" sz="1500" b="1" dirty="0">
                <a:latin typeface="Avenir"/>
              </a:rPr>
              <a:t>OER Faculty Development Learning Circles </a:t>
            </a:r>
            <a:r>
              <a:rPr lang="en-US" sz="1500" dirty="0">
                <a:latin typeface="Avenir"/>
              </a:rPr>
              <a:t>offer Minnesota State faculty the opportunity to structure and organize their OER work in a resource rich,</a:t>
            </a:r>
          </a:p>
          <a:p>
            <a:r>
              <a:rPr lang="en-US" sz="1500" dirty="0">
                <a:latin typeface="Avenir"/>
              </a:rPr>
              <a:t>cross disciplinary, cross institutional, peer, librarian, and facilitator supported, collegial work environment.</a:t>
            </a:r>
          </a:p>
          <a:p>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322" r="8537" b="1"/>
          <a:stretch/>
        </p:blipFill>
        <p:spPr>
          <a:xfrm>
            <a:off x="5179173" y="2372863"/>
            <a:ext cx="2717753" cy="1862954"/>
          </a:xfrm>
          <a:prstGeom prst="rect">
            <a:avLst/>
          </a:prstGeom>
        </p:spPr>
      </p:pic>
      <p:sp>
        <p:nvSpPr>
          <p:cNvPr id="3" name="Content Placeholder 2"/>
          <p:cNvSpPr>
            <a:spLocks noGrp="1"/>
          </p:cNvSpPr>
          <p:nvPr>
            <p:ph idx="1"/>
          </p:nvPr>
        </p:nvSpPr>
        <p:spPr>
          <a:xfrm>
            <a:off x="1473299" y="1319395"/>
            <a:ext cx="3436457" cy="3609707"/>
          </a:xfrm>
        </p:spPr>
        <p:txBody>
          <a:bodyPr>
            <a:noAutofit/>
          </a:bodyPr>
          <a:lstStyle/>
          <a:p>
            <a:r>
              <a:rPr lang="en-US" sz="1050" dirty="0"/>
              <a:t>Faculty work in </a:t>
            </a:r>
            <a:r>
              <a:rPr lang="en-US" sz="1050" b="1" dirty="0"/>
              <a:t>facilitated, cross disciplinary, collaborative, Learning Circles</a:t>
            </a:r>
            <a:r>
              <a:rPr lang="en-US" sz="1050" dirty="0"/>
              <a:t>. Semester Learning Circles for 10 weeks</a:t>
            </a:r>
            <a:br>
              <a:rPr lang="en-US" sz="1050" dirty="0"/>
            </a:br>
            <a:r>
              <a:rPr lang="en-US" sz="1050" dirty="0"/>
              <a:t>Summer Sessions  5 weeks</a:t>
            </a:r>
          </a:p>
          <a:p>
            <a:r>
              <a:rPr lang="en-US" sz="1050" b="1" dirty="0"/>
              <a:t>Meet for one hour per week in virtual Zoom Room Learning Circles, </a:t>
            </a:r>
            <a:r>
              <a:rPr lang="en-US" sz="1050" dirty="0"/>
              <a:t>where they share </a:t>
            </a:r>
            <a:r>
              <a:rPr lang="en-US" sz="1050" b="1" dirty="0"/>
              <a:t>“Pearls” </a:t>
            </a:r>
            <a:r>
              <a:rPr lang="en-US" sz="1050" dirty="0"/>
              <a:t>thoughts, ideas, questions.</a:t>
            </a:r>
          </a:p>
          <a:p>
            <a:r>
              <a:rPr lang="en-US" sz="1050" dirty="0"/>
              <a:t>Have access to a </a:t>
            </a:r>
            <a:r>
              <a:rPr lang="en-US" sz="1050" b="1" dirty="0"/>
              <a:t>Brightspace (D2L) Faculty Support </a:t>
            </a:r>
            <a:br>
              <a:rPr lang="en-US" sz="1050" b="1" dirty="0"/>
            </a:br>
            <a:r>
              <a:rPr lang="en-US" sz="1050" b="1" dirty="0"/>
              <a:t>Course Room</a:t>
            </a:r>
          </a:p>
          <a:p>
            <a:r>
              <a:rPr lang="en-US" sz="1050" dirty="0"/>
              <a:t>Participants </a:t>
            </a:r>
            <a:r>
              <a:rPr lang="en-US" sz="1050" b="1" dirty="0"/>
              <a:t>share</a:t>
            </a:r>
            <a:r>
              <a:rPr lang="en-US" sz="1050" dirty="0"/>
              <a:t> ideas and </a:t>
            </a:r>
            <a:r>
              <a:rPr lang="en-US" sz="1050" b="1" dirty="0"/>
              <a:t>support</a:t>
            </a:r>
            <a:r>
              <a:rPr lang="en-US" sz="1050" dirty="0"/>
              <a:t> each other through their chosen Learning Circle Pathway.</a:t>
            </a:r>
          </a:p>
          <a:p>
            <a:r>
              <a:rPr lang="en-US" sz="1050" dirty="0"/>
              <a:t>Faculty on all pathways must </a:t>
            </a:r>
            <a:r>
              <a:rPr lang="en-US" sz="1050" b="1" dirty="0"/>
              <a:t>attend at minimum 80% </a:t>
            </a:r>
            <a:r>
              <a:rPr lang="en-US" sz="1050" dirty="0"/>
              <a:t>of the scheduled Learning Circle meetings.</a:t>
            </a:r>
          </a:p>
          <a:p>
            <a:r>
              <a:rPr lang="en-US" sz="1050" dirty="0"/>
              <a:t>Participants share their final projects at a wrap-up </a:t>
            </a:r>
            <a:r>
              <a:rPr lang="en-US" sz="1050" b="1" dirty="0"/>
              <a:t>Showcase Event</a:t>
            </a:r>
            <a:r>
              <a:rPr lang="en-US" sz="1050" dirty="0"/>
              <a:t>.</a:t>
            </a:r>
          </a:p>
        </p:txBody>
      </p:sp>
      <p:sp>
        <p:nvSpPr>
          <p:cNvPr id="7" name="TextBox 6">
            <a:extLst>
              <a:ext uri="{FF2B5EF4-FFF2-40B4-BE49-F238E27FC236}">
                <a16:creationId xmlns:a16="http://schemas.microsoft.com/office/drawing/2014/main" id="{4EEFC222-90B5-4B3F-9CC6-5C559465FC95}"/>
              </a:ext>
            </a:extLst>
          </p:cNvPr>
          <p:cNvSpPr txBox="1"/>
          <p:nvPr/>
        </p:nvSpPr>
        <p:spPr>
          <a:xfrm>
            <a:off x="5408256" y="1019313"/>
            <a:ext cx="1941113" cy="323165"/>
          </a:xfrm>
          <a:prstGeom prst="rect">
            <a:avLst/>
          </a:prstGeom>
          <a:noFill/>
        </p:spPr>
        <p:txBody>
          <a:bodyPr wrap="square" rtlCol="0">
            <a:spAutoFit/>
          </a:bodyPr>
          <a:lstStyle/>
          <a:p>
            <a:pPr algn="ctr"/>
            <a:r>
              <a:rPr lang="en-US" sz="1500" b="1" dirty="0">
                <a:latin typeface="Avenir"/>
              </a:rPr>
              <a:t>Three Pathways </a:t>
            </a:r>
            <a:endParaRPr lang="en-US" sz="1500" dirty="0">
              <a:latin typeface="Avenir"/>
            </a:endParaRPr>
          </a:p>
        </p:txBody>
      </p:sp>
      <p:sp>
        <p:nvSpPr>
          <p:cNvPr id="8" name="TextBox 7">
            <a:extLst>
              <a:ext uri="{FF2B5EF4-FFF2-40B4-BE49-F238E27FC236}">
                <a16:creationId xmlns:a16="http://schemas.microsoft.com/office/drawing/2014/main" id="{F41CC2A7-A813-4CC7-ADB4-4EEFD052FC3A}"/>
              </a:ext>
            </a:extLst>
          </p:cNvPr>
          <p:cNvSpPr txBox="1"/>
          <p:nvPr/>
        </p:nvSpPr>
        <p:spPr>
          <a:xfrm>
            <a:off x="6172200" y="2075665"/>
            <a:ext cx="1354476" cy="507831"/>
          </a:xfrm>
          <a:prstGeom prst="rect">
            <a:avLst/>
          </a:prstGeom>
          <a:noFill/>
        </p:spPr>
        <p:txBody>
          <a:bodyPr wrap="square" rtlCol="0">
            <a:spAutoFit/>
          </a:bodyPr>
          <a:lstStyle/>
          <a:p>
            <a:r>
              <a:rPr lang="en-US" sz="900" b="1" dirty="0">
                <a:latin typeface="Avenir"/>
              </a:rPr>
              <a:t>Authoring:</a:t>
            </a:r>
          </a:p>
          <a:p>
            <a:r>
              <a:rPr lang="en-US" sz="900" b="1" dirty="0">
                <a:latin typeface="Avenir"/>
              </a:rPr>
              <a:t>Ancillary Materials</a:t>
            </a:r>
          </a:p>
          <a:p>
            <a:r>
              <a:rPr lang="en-US" sz="900" b="1" dirty="0">
                <a:latin typeface="Avenir"/>
              </a:rPr>
              <a:t>Textbooks </a:t>
            </a:r>
            <a:endParaRPr lang="en-US" sz="900" dirty="0">
              <a:latin typeface="Avenir"/>
            </a:endParaRPr>
          </a:p>
        </p:txBody>
      </p:sp>
      <p:sp>
        <p:nvSpPr>
          <p:cNvPr id="11" name="TextBox 10">
            <a:extLst>
              <a:ext uri="{FF2B5EF4-FFF2-40B4-BE49-F238E27FC236}">
                <a16:creationId xmlns:a16="http://schemas.microsoft.com/office/drawing/2014/main" id="{22E96D23-DACA-4703-A0FF-5486C8F6392B}"/>
              </a:ext>
            </a:extLst>
          </p:cNvPr>
          <p:cNvSpPr txBox="1"/>
          <p:nvPr/>
        </p:nvSpPr>
        <p:spPr>
          <a:xfrm>
            <a:off x="4976754" y="2514601"/>
            <a:ext cx="1650393" cy="392415"/>
          </a:xfrm>
          <a:prstGeom prst="rect">
            <a:avLst/>
          </a:prstGeom>
          <a:noFill/>
        </p:spPr>
        <p:txBody>
          <a:bodyPr wrap="square" rtlCol="0">
            <a:spAutoFit/>
          </a:bodyPr>
          <a:lstStyle/>
          <a:p>
            <a:r>
              <a:rPr lang="en-US" sz="900" b="1" dirty="0">
                <a:latin typeface="Avenir"/>
              </a:rPr>
              <a:t>Course Redesign</a:t>
            </a:r>
          </a:p>
          <a:p>
            <a:endParaRPr lang="en-US" sz="1050" dirty="0"/>
          </a:p>
        </p:txBody>
      </p:sp>
      <p:sp>
        <p:nvSpPr>
          <p:cNvPr id="12" name="TextBox 11">
            <a:extLst>
              <a:ext uri="{FF2B5EF4-FFF2-40B4-BE49-F238E27FC236}">
                <a16:creationId xmlns:a16="http://schemas.microsoft.com/office/drawing/2014/main" id="{CDDC8DC8-E771-44EA-AEE4-5F26F305DDD6}"/>
              </a:ext>
            </a:extLst>
          </p:cNvPr>
          <p:cNvSpPr txBox="1"/>
          <p:nvPr/>
        </p:nvSpPr>
        <p:spPr>
          <a:xfrm>
            <a:off x="7175060" y="2694633"/>
            <a:ext cx="991283" cy="669414"/>
          </a:xfrm>
          <a:prstGeom prst="rect">
            <a:avLst/>
          </a:prstGeom>
          <a:noFill/>
        </p:spPr>
        <p:txBody>
          <a:bodyPr wrap="square" rtlCol="0">
            <a:spAutoFit/>
          </a:bodyPr>
          <a:lstStyle/>
          <a:p>
            <a:r>
              <a:rPr lang="en-US" sz="900" b="1" dirty="0">
                <a:latin typeface="Avenir"/>
              </a:rPr>
              <a:t>OER Learning Circle Leader</a:t>
            </a:r>
          </a:p>
          <a:p>
            <a:r>
              <a:rPr lang="en-US" sz="900" b="1" dirty="0">
                <a:latin typeface="Avenir"/>
              </a:rPr>
              <a:t>Practicum </a:t>
            </a:r>
          </a:p>
          <a:p>
            <a:endParaRPr lang="en-US" sz="1050" dirty="0"/>
          </a:p>
        </p:txBody>
      </p:sp>
      <p:sp>
        <p:nvSpPr>
          <p:cNvPr id="2" name="TextBox 1">
            <a:extLst>
              <a:ext uri="{FF2B5EF4-FFF2-40B4-BE49-F238E27FC236}">
                <a16:creationId xmlns:a16="http://schemas.microsoft.com/office/drawing/2014/main" id="{37E34137-DD0C-46E1-A9D1-EE98B5288700}"/>
              </a:ext>
            </a:extLst>
          </p:cNvPr>
          <p:cNvSpPr txBox="1"/>
          <p:nvPr/>
        </p:nvSpPr>
        <p:spPr>
          <a:xfrm>
            <a:off x="3606347" y="734560"/>
            <a:ext cx="2244144" cy="369332"/>
          </a:xfrm>
          <a:prstGeom prst="rect">
            <a:avLst/>
          </a:prstGeom>
          <a:noFill/>
        </p:spPr>
        <p:txBody>
          <a:bodyPr wrap="square" rtlCol="0">
            <a:spAutoFit/>
          </a:bodyPr>
          <a:lstStyle/>
          <a:p>
            <a:r>
              <a:rPr lang="en-US" sz="1800" dirty="0"/>
              <a:t>The Structure</a:t>
            </a:r>
          </a:p>
        </p:txBody>
      </p:sp>
    </p:spTree>
    <p:extLst>
      <p:ext uri="{BB962C8B-B14F-4D97-AF65-F5344CB8AC3E}">
        <p14:creationId xmlns:p14="http://schemas.microsoft.com/office/powerpoint/2010/main" val="39938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C65C-0F8C-497F-8B2E-F496B9167DAB}"/>
              </a:ext>
            </a:extLst>
          </p:cNvPr>
          <p:cNvSpPr>
            <a:spLocks noGrp="1"/>
          </p:cNvSpPr>
          <p:nvPr>
            <p:ph type="title"/>
          </p:nvPr>
        </p:nvSpPr>
        <p:spPr>
          <a:xfrm>
            <a:off x="204786" y="107401"/>
            <a:ext cx="8520600" cy="572700"/>
          </a:xfrm>
        </p:spPr>
        <p:txBody>
          <a:bodyPr/>
          <a:lstStyle/>
          <a:p>
            <a:r>
              <a:rPr lang="en-US" dirty="0">
                <a:solidFill>
                  <a:srgbClr val="00B050"/>
                </a:solidFill>
                <a:latin typeface="Avenir"/>
              </a:rPr>
              <a:t>The Process…</a:t>
            </a:r>
            <a:br>
              <a:rPr lang="en-US" dirty="0">
                <a:solidFill>
                  <a:srgbClr val="00B050"/>
                </a:solidFill>
                <a:latin typeface="Avenir"/>
              </a:rPr>
            </a:br>
            <a:endParaRPr lang="en-US" dirty="0">
              <a:solidFill>
                <a:srgbClr val="00B050"/>
              </a:solidFill>
            </a:endParaRPr>
          </a:p>
        </p:txBody>
      </p:sp>
      <p:sp>
        <p:nvSpPr>
          <p:cNvPr id="3" name="Text Placeholder 2">
            <a:extLst>
              <a:ext uri="{FF2B5EF4-FFF2-40B4-BE49-F238E27FC236}">
                <a16:creationId xmlns:a16="http://schemas.microsoft.com/office/drawing/2014/main" id="{15F4A740-5C5A-40B4-854C-397D48D092ED}"/>
              </a:ext>
            </a:extLst>
          </p:cNvPr>
          <p:cNvSpPr>
            <a:spLocks noGrp="1"/>
          </p:cNvSpPr>
          <p:nvPr>
            <p:ph type="body" idx="1"/>
          </p:nvPr>
        </p:nvSpPr>
        <p:spPr>
          <a:xfrm>
            <a:off x="548640" y="652740"/>
            <a:ext cx="8176746" cy="3395942"/>
          </a:xfrm>
        </p:spPr>
        <p:txBody>
          <a:bodyPr/>
          <a:lstStyle/>
          <a:p>
            <a:pPr>
              <a:buClr>
                <a:srgbClr val="00B050"/>
              </a:buClr>
              <a:buSzPct val="110000"/>
            </a:pPr>
            <a:r>
              <a:rPr lang="en-US" sz="1400" dirty="0"/>
              <a:t>Faculty create </a:t>
            </a:r>
            <a:r>
              <a:rPr lang="en-US" sz="1400" b="1" dirty="0"/>
              <a:t>unique and individualized work plans </a:t>
            </a:r>
            <a:r>
              <a:rPr lang="en-US" sz="1400" dirty="0"/>
              <a:t>for their semester of work. </a:t>
            </a:r>
            <a:br>
              <a:rPr lang="en-US" sz="1400" dirty="0"/>
            </a:br>
            <a:endParaRPr lang="en-US" sz="1400" dirty="0"/>
          </a:p>
          <a:p>
            <a:pPr>
              <a:buClr>
                <a:srgbClr val="00B050"/>
              </a:buClr>
            </a:pPr>
            <a:r>
              <a:rPr lang="en-US" sz="1400" dirty="0"/>
              <a:t>Faculty maintain </a:t>
            </a:r>
            <a:r>
              <a:rPr lang="en-US" sz="1400" b="1" dirty="0"/>
              <a:t>weekly journals </a:t>
            </a:r>
            <a:r>
              <a:rPr lang="en-US" sz="1400" dirty="0"/>
              <a:t>that are an integrated part of their work plan. </a:t>
            </a:r>
            <a:br>
              <a:rPr lang="en-US" sz="1400" dirty="0"/>
            </a:br>
            <a:r>
              <a:rPr lang="en-US" sz="1400" dirty="0"/>
              <a:t>(Notes to themselves on resources, questions, plans for future work etc. )</a:t>
            </a:r>
          </a:p>
          <a:p>
            <a:pPr>
              <a:buClr>
                <a:srgbClr val="00B050"/>
              </a:buClr>
            </a:pPr>
            <a:endParaRPr lang="en-US" sz="1400" dirty="0"/>
          </a:p>
          <a:p>
            <a:pPr>
              <a:buClr>
                <a:srgbClr val="00B050"/>
              </a:buClr>
            </a:pPr>
            <a:r>
              <a:rPr lang="en-US" sz="1400" dirty="0"/>
              <a:t>Their plan is a</a:t>
            </a:r>
            <a:r>
              <a:rPr lang="en-US" sz="1400" b="1" dirty="0"/>
              <a:t> tentative </a:t>
            </a:r>
            <a:r>
              <a:rPr lang="en-US" sz="1400" dirty="0"/>
              <a:t>plan and will </a:t>
            </a:r>
            <a:r>
              <a:rPr lang="en-US" sz="1400" b="1" dirty="0"/>
              <a:t>evolve</a:t>
            </a:r>
            <a:r>
              <a:rPr lang="en-US" sz="1400" dirty="0"/>
              <a:t> as faculty work.  </a:t>
            </a:r>
            <a:br>
              <a:rPr lang="en-US" sz="1400" dirty="0"/>
            </a:br>
            <a:endParaRPr lang="en-US" sz="1400" dirty="0"/>
          </a:p>
          <a:p>
            <a:pPr>
              <a:buClr>
                <a:srgbClr val="00B050"/>
              </a:buClr>
            </a:pPr>
            <a:r>
              <a:rPr lang="en-US" sz="1400" b="1" dirty="0"/>
              <a:t>This plan is an essential element for success. </a:t>
            </a:r>
            <a:r>
              <a:rPr lang="en-US" sz="1400" dirty="0"/>
              <a:t>It gives faculty a tangible scope and sequence for their work … it lessens their anxiety about project completion…and it holds them accountable to a self-designed and owned workplan!</a:t>
            </a:r>
            <a:br>
              <a:rPr lang="en-US" sz="1400" dirty="0"/>
            </a:br>
            <a:endParaRPr lang="en-US" sz="1400" dirty="0"/>
          </a:p>
          <a:p>
            <a:pPr>
              <a:buClr>
                <a:srgbClr val="00B050"/>
              </a:buClr>
            </a:pPr>
            <a:r>
              <a:rPr lang="en-US" sz="1400" dirty="0"/>
              <a:t>Faculty also have access to </a:t>
            </a:r>
            <a:r>
              <a:rPr lang="en-US" sz="1400" b="1" dirty="0"/>
              <a:t>optional</a:t>
            </a:r>
            <a:r>
              <a:rPr lang="en-US" sz="1400" dirty="0"/>
              <a:t> weekly discussion forums where they can ask peers for help, share ideas, resources they have discovered, and their weekly </a:t>
            </a:r>
            <a:r>
              <a:rPr lang="en-US" sz="1400" b="1" dirty="0"/>
              <a:t>“Pearl”.</a:t>
            </a:r>
            <a:br>
              <a:rPr lang="en-US" sz="1400" dirty="0"/>
            </a:br>
            <a:endParaRPr lang="en-US" sz="1400" dirty="0"/>
          </a:p>
          <a:p>
            <a:pPr marL="114300" indent="0">
              <a:buNone/>
            </a:pPr>
            <a:endParaRPr lang="en-US" sz="1400" dirty="0"/>
          </a:p>
        </p:txBody>
      </p:sp>
    </p:spTree>
    <p:extLst>
      <p:ext uri="{BB962C8B-B14F-4D97-AF65-F5344CB8AC3E}">
        <p14:creationId xmlns:p14="http://schemas.microsoft.com/office/powerpoint/2010/main" val="20199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8109-6EC0-44C8-92C4-B39B2623E8BA}"/>
              </a:ext>
            </a:extLst>
          </p:cNvPr>
          <p:cNvSpPr>
            <a:spLocks noGrp="1"/>
          </p:cNvSpPr>
          <p:nvPr>
            <p:ph type="title"/>
          </p:nvPr>
        </p:nvSpPr>
        <p:spPr>
          <a:xfrm>
            <a:off x="237135" y="86339"/>
            <a:ext cx="8520600" cy="851609"/>
          </a:xfrm>
        </p:spPr>
        <p:txBody>
          <a:bodyPr/>
          <a:lstStyle/>
          <a:p>
            <a:r>
              <a:rPr lang="en-US" sz="2400" dirty="0"/>
              <a:t>Minnesota State OER Faculty Development Learning Circles</a:t>
            </a:r>
          </a:p>
        </p:txBody>
      </p:sp>
      <p:sp>
        <p:nvSpPr>
          <p:cNvPr id="3" name="Rectangle 2">
            <a:extLst>
              <a:ext uri="{FF2B5EF4-FFF2-40B4-BE49-F238E27FC236}">
                <a16:creationId xmlns:a16="http://schemas.microsoft.com/office/drawing/2014/main" id="{1011DDCA-56AF-4F43-AA26-E7D090C582E7}"/>
              </a:ext>
            </a:extLst>
          </p:cNvPr>
          <p:cNvSpPr/>
          <p:nvPr/>
        </p:nvSpPr>
        <p:spPr>
          <a:xfrm>
            <a:off x="545500" y="4605014"/>
            <a:ext cx="8315938" cy="307777"/>
          </a:xfrm>
          <a:prstGeom prst="rect">
            <a:avLst/>
          </a:prstGeom>
        </p:spPr>
        <p:txBody>
          <a:bodyPr wrap="square">
            <a:spAutoFit/>
          </a:bodyPr>
          <a:lstStyle/>
          <a:p>
            <a:r>
              <a:rPr lang="en-US" dirty="0">
                <a:hlinkClick r:id="rId2"/>
              </a:rPr>
              <a:t>https://ugc.futurelearn.com/uploads/assets/66/bd/hero_66bd78f6-e398-45db-ad9b7910bd237988.png</a:t>
            </a:r>
            <a:endParaRPr lang="en-US" dirty="0"/>
          </a:p>
        </p:txBody>
      </p:sp>
      <p:pic>
        <p:nvPicPr>
          <p:cNvPr id="1026" name="Picture 2">
            <a:extLst>
              <a:ext uri="{FF2B5EF4-FFF2-40B4-BE49-F238E27FC236}">
                <a16:creationId xmlns:a16="http://schemas.microsoft.com/office/drawing/2014/main" id="{AD80F55E-9FE3-45A6-997A-259F909EF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283" y="937948"/>
            <a:ext cx="4863882" cy="364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5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37B48-4AB3-4B07-B735-E3042BCF83E6}"/>
              </a:ext>
            </a:extLst>
          </p:cNvPr>
          <p:cNvSpPr/>
          <p:nvPr/>
        </p:nvSpPr>
        <p:spPr>
          <a:xfrm>
            <a:off x="600772" y="98356"/>
            <a:ext cx="7412607" cy="954107"/>
          </a:xfrm>
          <a:prstGeom prst="rect">
            <a:avLst/>
          </a:prstGeom>
        </p:spPr>
        <p:txBody>
          <a:bodyPr wrap="none">
            <a:spAutoFit/>
          </a:bodyPr>
          <a:lstStyle/>
          <a:p>
            <a:pPr algn="ctr"/>
            <a:r>
              <a:rPr lang="en-US" sz="2800" b="1" dirty="0"/>
              <a:t>Learning Circle Model</a:t>
            </a:r>
          </a:p>
          <a:p>
            <a:pPr algn="ctr"/>
            <a:r>
              <a:rPr lang="en-US" sz="2800" b="1" dirty="0"/>
              <a:t>Built Around Experiential Learning Theory</a:t>
            </a:r>
          </a:p>
        </p:txBody>
      </p:sp>
      <p:pic>
        <p:nvPicPr>
          <p:cNvPr id="6" name="Picture 5" descr="A picture containing accessory, umbrella, drawing&#10;&#10;Description automatically generated">
            <a:extLst>
              <a:ext uri="{FF2B5EF4-FFF2-40B4-BE49-F238E27FC236}">
                <a16:creationId xmlns:a16="http://schemas.microsoft.com/office/drawing/2014/main" id="{D891B80B-A680-4CC1-90B6-845C8F189759}"/>
              </a:ext>
            </a:extLst>
          </p:cNvPr>
          <p:cNvPicPr>
            <a:picLocks noChangeAspect="1"/>
          </p:cNvPicPr>
          <p:nvPr/>
        </p:nvPicPr>
        <p:blipFill>
          <a:blip r:embed="rId2"/>
          <a:stretch>
            <a:fillRect/>
          </a:stretch>
        </p:blipFill>
        <p:spPr>
          <a:xfrm>
            <a:off x="2649014" y="1129020"/>
            <a:ext cx="3085854" cy="3085854"/>
          </a:xfrm>
          <a:prstGeom prst="rect">
            <a:avLst/>
          </a:prstGeom>
        </p:spPr>
      </p:pic>
      <p:sp>
        <p:nvSpPr>
          <p:cNvPr id="7" name="Rectangle 6">
            <a:extLst>
              <a:ext uri="{FF2B5EF4-FFF2-40B4-BE49-F238E27FC236}">
                <a16:creationId xmlns:a16="http://schemas.microsoft.com/office/drawing/2014/main" id="{FCD736EC-B2FA-4B9B-9351-8A42AB2EB94C}"/>
              </a:ext>
            </a:extLst>
          </p:cNvPr>
          <p:cNvSpPr/>
          <p:nvPr/>
        </p:nvSpPr>
        <p:spPr>
          <a:xfrm>
            <a:off x="2592108" y="4521924"/>
            <a:ext cx="4572000" cy="523220"/>
          </a:xfrm>
          <a:prstGeom prst="rect">
            <a:avLst/>
          </a:prstGeom>
        </p:spPr>
        <p:txBody>
          <a:bodyPr>
            <a:spAutoFit/>
          </a:bodyPr>
          <a:lstStyle/>
          <a:p>
            <a:r>
              <a:rPr lang="en-US" dirty="0"/>
              <a:t>https://www.experientiallearninginstitute.org/wp-content/uploads/2016/11/StyleNamesNEW.jpg</a:t>
            </a:r>
          </a:p>
        </p:txBody>
      </p:sp>
    </p:spTree>
    <p:extLst>
      <p:ext uri="{BB962C8B-B14F-4D97-AF65-F5344CB8AC3E}">
        <p14:creationId xmlns:p14="http://schemas.microsoft.com/office/powerpoint/2010/main" val="167737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B164EC7-5855-4681-B4E8-E7702259B4B9}"/>
              </a:ext>
            </a:extLst>
          </p:cNvPr>
          <p:cNvSpPr txBox="1">
            <a:spLocks/>
          </p:cNvSpPr>
          <p:nvPr/>
        </p:nvSpPr>
        <p:spPr>
          <a:xfrm>
            <a:off x="325187" y="270436"/>
            <a:ext cx="4721674" cy="53407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rgbClr val="00B050"/>
                </a:solidFill>
              </a:rPr>
              <a:t>OER Learning Circles: </a:t>
            </a:r>
          </a:p>
          <a:p>
            <a:r>
              <a:rPr lang="en-US" dirty="0">
                <a:solidFill>
                  <a:srgbClr val="00B050"/>
                </a:solidFill>
              </a:rPr>
              <a:t>Promote and nurture educator efficacy </a:t>
            </a:r>
          </a:p>
        </p:txBody>
      </p:sp>
      <p:pic>
        <p:nvPicPr>
          <p:cNvPr id="4" name="Picture 3">
            <a:extLst>
              <a:ext uri="{FF2B5EF4-FFF2-40B4-BE49-F238E27FC236}">
                <a16:creationId xmlns:a16="http://schemas.microsoft.com/office/drawing/2014/main" id="{D06CCC1C-8882-4E4C-80F0-A8130FB7C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14" y="875155"/>
            <a:ext cx="4721675" cy="3664848"/>
          </a:xfrm>
          <a:prstGeom prst="rect">
            <a:avLst/>
          </a:prstGeom>
        </p:spPr>
      </p:pic>
      <p:sp>
        <p:nvSpPr>
          <p:cNvPr id="5" name="Rectangle 4">
            <a:extLst>
              <a:ext uri="{FF2B5EF4-FFF2-40B4-BE49-F238E27FC236}">
                <a16:creationId xmlns:a16="http://schemas.microsoft.com/office/drawing/2014/main" id="{20FB1206-F524-4361-AC19-9267C837B4FC}"/>
              </a:ext>
            </a:extLst>
          </p:cNvPr>
          <p:cNvSpPr/>
          <p:nvPr/>
        </p:nvSpPr>
        <p:spPr>
          <a:xfrm>
            <a:off x="657348" y="4694899"/>
            <a:ext cx="4572000" cy="215444"/>
          </a:xfrm>
          <a:prstGeom prst="rect">
            <a:avLst/>
          </a:prstGeom>
        </p:spPr>
        <p:txBody>
          <a:bodyPr>
            <a:spAutoFit/>
          </a:bodyPr>
          <a:lstStyle/>
          <a:p>
            <a:r>
              <a:rPr lang="en-US" sz="800" dirty="0">
                <a:hlinkClick r:id="rId3"/>
              </a:rPr>
              <a:t>https://uca.edu/education/files/2015/07/Conceptual-Framework-2015-Web.png</a:t>
            </a:r>
            <a:endParaRPr lang="en-US" sz="800" dirty="0">
              <a:solidFill>
                <a:prstClr val="black"/>
              </a:solidFill>
              <a:latin typeface="Calibri"/>
            </a:endParaRPr>
          </a:p>
        </p:txBody>
      </p:sp>
      <p:sp>
        <p:nvSpPr>
          <p:cNvPr id="6" name="Rectangle 5">
            <a:extLst>
              <a:ext uri="{FF2B5EF4-FFF2-40B4-BE49-F238E27FC236}">
                <a16:creationId xmlns:a16="http://schemas.microsoft.com/office/drawing/2014/main" id="{2DD7CE9D-5CCF-4CF9-96BE-6BBCFEC9008E}"/>
              </a:ext>
            </a:extLst>
          </p:cNvPr>
          <p:cNvSpPr/>
          <p:nvPr/>
        </p:nvSpPr>
        <p:spPr>
          <a:xfrm>
            <a:off x="5180291" y="185973"/>
            <a:ext cx="3630129" cy="4154984"/>
          </a:xfrm>
          <a:prstGeom prst="rect">
            <a:avLst/>
          </a:prstGeom>
        </p:spPr>
        <p:txBody>
          <a:bodyPr wrap="square">
            <a:spAutoFit/>
          </a:bodyPr>
          <a:lstStyle/>
          <a:p>
            <a:pPr marL="0" indent="0">
              <a:buNone/>
            </a:pPr>
            <a:r>
              <a:rPr lang="en-US" sz="1200" b="1" dirty="0">
                <a:solidFill>
                  <a:srgbClr val="009F4D"/>
                </a:solidFill>
              </a:rPr>
              <a:t>Faculty supporting each other on projects to:</a:t>
            </a:r>
          </a:p>
          <a:p>
            <a:pPr marL="514350" lvl="1" indent="-257175">
              <a:buFont typeface="+mj-lt"/>
              <a:buAutoNum type="arabicPeriod"/>
            </a:pPr>
            <a:r>
              <a:rPr lang="en-US" dirty="0">
                <a:solidFill>
                  <a:schemeClr val="tx1"/>
                </a:solidFill>
              </a:rPr>
              <a:t>Re-design courses around free or low-cost materials for students </a:t>
            </a:r>
          </a:p>
          <a:p>
            <a:pPr marL="514350" lvl="1" indent="-257175">
              <a:buFont typeface="+mj-lt"/>
              <a:buAutoNum type="arabicPeriod"/>
            </a:pPr>
            <a:r>
              <a:rPr lang="en-US" dirty="0">
                <a:solidFill>
                  <a:schemeClr val="tx1"/>
                </a:solidFill>
              </a:rPr>
              <a:t>Develop ancillary materials to accompany existing open textbooks</a:t>
            </a:r>
          </a:p>
          <a:p>
            <a:pPr marL="514350" lvl="1" indent="-257175">
              <a:buFont typeface="+mj-lt"/>
              <a:buAutoNum type="arabicPeriod"/>
            </a:pPr>
            <a:r>
              <a:rPr lang="en-US" dirty="0">
                <a:solidFill>
                  <a:schemeClr val="tx1"/>
                </a:solidFill>
              </a:rPr>
              <a:t>Author open textbooks for developmental education or transfer pathways courses </a:t>
            </a:r>
          </a:p>
          <a:p>
            <a:r>
              <a:rPr lang="en-US" sz="1200" b="1" dirty="0">
                <a:solidFill>
                  <a:srgbClr val="00B050"/>
                </a:solidFill>
              </a:rPr>
              <a:t>Participation leads to:</a:t>
            </a:r>
          </a:p>
          <a:p>
            <a:pPr lvl="3"/>
            <a:r>
              <a:rPr lang="en-US" dirty="0"/>
              <a:t>   1. Expanded use of OERs and  </a:t>
            </a:r>
            <a:br>
              <a:rPr lang="en-US" dirty="0"/>
            </a:br>
            <a:r>
              <a:rPr lang="en-US" dirty="0"/>
              <a:t>       documenting reduced costs for  </a:t>
            </a:r>
            <a:br>
              <a:rPr lang="en-US" dirty="0"/>
            </a:br>
            <a:r>
              <a:rPr lang="en-US" dirty="0"/>
              <a:t>       students</a:t>
            </a:r>
          </a:p>
          <a:p>
            <a:pPr lvl="1"/>
            <a:r>
              <a:rPr lang="en-US" dirty="0"/>
              <a:t>   2. Creation of resources to be shared </a:t>
            </a:r>
            <a:br>
              <a:rPr lang="en-US" dirty="0"/>
            </a:br>
            <a:r>
              <a:rPr lang="en-US" dirty="0"/>
              <a:t>        with others</a:t>
            </a:r>
          </a:p>
          <a:p>
            <a:pPr lvl="1"/>
            <a:r>
              <a:rPr lang="en-US" dirty="0"/>
              <a:t>   3. Collaborating and building </a:t>
            </a:r>
            <a:br>
              <a:rPr lang="en-US" dirty="0"/>
            </a:br>
            <a:r>
              <a:rPr lang="en-US" dirty="0"/>
              <a:t>         relationships across colleges and  </a:t>
            </a:r>
            <a:br>
              <a:rPr lang="en-US" dirty="0"/>
            </a:br>
            <a:r>
              <a:rPr lang="en-US" dirty="0"/>
              <a:t>         universities</a:t>
            </a:r>
          </a:p>
          <a:p>
            <a:pPr lvl="1"/>
            <a:r>
              <a:rPr lang="en-US" dirty="0"/>
              <a:t>   4. Become OER ambassadors on their </a:t>
            </a:r>
            <a:br>
              <a:rPr lang="en-US" dirty="0"/>
            </a:br>
            <a:r>
              <a:rPr lang="en-US" dirty="0"/>
              <a:t>        campuses and for the system  </a:t>
            </a:r>
          </a:p>
        </p:txBody>
      </p:sp>
    </p:spTree>
    <p:extLst>
      <p:ext uri="{BB962C8B-B14F-4D97-AF65-F5344CB8AC3E}">
        <p14:creationId xmlns:p14="http://schemas.microsoft.com/office/powerpoint/2010/main" val="363577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D1BCD-1A83-4821-B9A2-53C61173B33E}"/>
              </a:ext>
            </a:extLst>
          </p:cNvPr>
          <p:cNvSpPr/>
          <p:nvPr/>
        </p:nvSpPr>
        <p:spPr>
          <a:xfrm>
            <a:off x="2481255" y="128406"/>
            <a:ext cx="4299575" cy="523220"/>
          </a:xfrm>
          <a:prstGeom prst="rect">
            <a:avLst/>
          </a:prstGeom>
        </p:spPr>
        <p:txBody>
          <a:bodyPr wrap="none">
            <a:spAutoFit/>
          </a:bodyPr>
          <a:lstStyle/>
          <a:p>
            <a:r>
              <a:rPr lang="en-US" sz="2800" b="1" dirty="0">
                <a:solidFill>
                  <a:srgbClr val="00B050"/>
                </a:solidFill>
              </a:rPr>
              <a:t>Learning Circle Process</a:t>
            </a:r>
            <a:endParaRPr lang="en-US" sz="2800" b="1" dirty="0"/>
          </a:p>
        </p:txBody>
      </p:sp>
      <p:sp>
        <p:nvSpPr>
          <p:cNvPr id="3" name="Rectangle 2">
            <a:extLst>
              <a:ext uri="{FF2B5EF4-FFF2-40B4-BE49-F238E27FC236}">
                <a16:creationId xmlns:a16="http://schemas.microsoft.com/office/drawing/2014/main" id="{D746EBBE-BC12-44C2-AA23-FC23D5BC2AD4}"/>
              </a:ext>
            </a:extLst>
          </p:cNvPr>
          <p:cNvSpPr/>
          <p:nvPr/>
        </p:nvSpPr>
        <p:spPr>
          <a:xfrm>
            <a:off x="421880" y="786893"/>
            <a:ext cx="3373076" cy="3970318"/>
          </a:xfrm>
          <a:prstGeom prst="rect">
            <a:avLst/>
          </a:prstGeom>
        </p:spPr>
        <p:txBody>
          <a:bodyPr wrap="square">
            <a:spAutoFit/>
          </a:bodyPr>
          <a:lstStyle/>
          <a:p>
            <a:pPr lvl="0">
              <a:defRPr/>
            </a:pPr>
            <a:r>
              <a:rPr lang="en-US" sz="1800" b="1" dirty="0"/>
              <a:t>Librarian driven initiative </a:t>
            </a:r>
          </a:p>
          <a:p>
            <a:pPr lvl="0">
              <a:defRPr/>
            </a:pPr>
            <a:endParaRPr lang="en-US" sz="1800" b="1" dirty="0"/>
          </a:p>
          <a:p>
            <a:pPr marL="285750" indent="-285750">
              <a:buFont typeface="Arial" panose="020B0604020202020204" pitchFamily="34" charset="0"/>
              <a:buChar char="•"/>
            </a:pPr>
            <a:r>
              <a:rPr lang="en-US" sz="1800" dirty="0"/>
              <a:t>Increases faculty awareness of OER opportunity</a:t>
            </a:r>
          </a:p>
          <a:p>
            <a:pPr marL="285750" indent="-285750">
              <a:buFont typeface="Arial" panose="020B0604020202020204" pitchFamily="34" charset="0"/>
              <a:buChar char="•"/>
            </a:pPr>
            <a:r>
              <a:rPr lang="en-US" sz="1800" dirty="0"/>
              <a:t>Increases adoption of OER’s</a:t>
            </a:r>
          </a:p>
          <a:p>
            <a:pPr marL="285750" indent="-285750">
              <a:buFont typeface="Arial" panose="020B0604020202020204" pitchFamily="34" charset="0"/>
              <a:buChar char="•"/>
            </a:pPr>
            <a:r>
              <a:rPr lang="en-US" sz="1800" dirty="0"/>
              <a:t>Faculty attend 80% of scheduled Learning Circle meetings. </a:t>
            </a:r>
          </a:p>
          <a:p>
            <a:pPr marL="285750" indent="-285750">
              <a:buFont typeface="Arial" panose="020B0604020202020204" pitchFamily="34" charset="0"/>
              <a:buChar char="•"/>
            </a:pPr>
            <a:r>
              <a:rPr lang="en-US" sz="1800" dirty="0"/>
              <a:t>Faculty create, submit, and update weekly workplans and journals.</a:t>
            </a:r>
          </a:p>
          <a:p>
            <a:pPr marL="285750" indent="-285750">
              <a:buFont typeface="Arial" panose="020B0604020202020204" pitchFamily="34" charset="0"/>
              <a:buChar char="•"/>
            </a:pPr>
            <a:r>
              <a:rPr lang="en-US" sz="1800" dirty="0"/>
              <a:t>Faculty present their final work results to colleagues.</a:t>
            </a:r>
          </a:p>
        </p:txBody>
      </p:sp>
      <p:sp>
        <p:nvSpPr>
          <p:cNvPr id="4" name="Rectangle 3">
            <a:extLst>
              <a:ext uri="{FF2B5EF4-FFF2-40B4-BE49-F238E27FC236}">
                <a16:creationId xmlns:a16="http://schemas.microsoft.com/office/drawing/2014/main" id="{9A840C7C-CD87-49C4-A79F-5992F083DFEE}"/>
              </a:ext>
            </a:extLst>
          </p:cNvPr>
          <p:cNvSpPr/>
          <p:nvPr/>
        </p:nvSpPr>
        <p:spPr>
          <a:xfrm>
            <a:off x="5659077" y="615977"/>
            <a:ext cx="3304398" cy="3416320"/>
          </a:xfrm>
          <a:prstGeom prst="rect">
            <a:avLst/>
          </a:prstGeom>
        </p:spPr>
        <p:txBody>
          <a:bodyPr wrap="square">
            <a:spAutoFit/>
          </a:bodyPr>
          <a:lstStyle/>
          <a:p>
            <a:r>
              <a:rPr lang="en-US" sz="1800" b="1" dirty="0"/>
              <a:t>Participants are paid a stipend for their work…</a:t>
            </a:r>
          </a:p>
          <a:p>
            <a:r>
              <a:rPr lang="en-US" sz="1800" b="1" dirty="0"/>
              <a:t> </a:t>
            </a:r>
          </a:p>
          <a:p>
            <a:pPr marL="285750" indent="-285750">
              <a:buFont typeface="Arial" panose="020B0604020202020204" pitchFamily="34" charset="0"/>
              <a:buChar char="•"/>
            </a:pPr>
            <a:r>
              <a:rPr lang="en-US" sz="1800" dirty="0"/>
              <a:t>The OER textbook review pathway stipend is between $200.00 - $500.00</a:t>
            </a:r>
          </a:p>
          <a:p>
            <a:endParaRPr lang="en-US" sz="1800" dirty="0"/>
          </a:p>
          <a:p>
            <a:pPr marL="285750" indent="-285750">
              <a:buFont typeface="Arial" panose="020B0604020202020204" pitchFamily="34" charset="0"/>
              <a:buChar char="•"/>
            </a:pPr>
            <a:r>
              <a:rPr lang="en-US" sz="1800" dirty="0"/>
              <a:t>Both the course redesign pathway and the authoring pathway recipients receive $1500.00 stipends for their work.</a:t>
            </a:r>
          </a:p>
        </p:txBody>
      </p:sp>
      <p:pic>
        <p:nvPicPr>
          <p:cNvPr id="5" name="Picture 4">
            <a:extLst>
              <a:ext uri="{FF2B5EF4-FFF2-40B4-BE49-F238E27FC236}">
                <a16:creationId xmlns:a16="http://schemas.microsoft.com/office/drawing/2014/main" id="{F0C13A46-251E-46A9-9534-802B17B6D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70164">
            <a:off x="3424260" y="2373350"/>
            <a:ext cx="2533201" cy="719664"/>
          </a:xfrm>
          <a:prstGeom prst="rect">
            <a:avLst/>
          </a:prstGeom>
        </p:spPr>
      </p:pic>
    </p:spTree>
    <p:extLst>
      <p:ext uri="{BB962C8B-B14F-4D97-AF65-F5344CB8AC3E}">
        <p14:creationId xmlns:p14="http://schemas.microsoft.com/office/powerpoint/2010/main" val="16880913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2575</TotalTime>
  <Words>2581</Words>
  <Application>Microsoft Office PowerPoint</Application>
  <PresentationFormat>On-screen Show (16:9)</PresentationFormat>
  <Paragraphs>283</Paragraphs>
  <Slides>27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Andale Mono</vt:lpstr>
      <vt:lpstr>Arial</vt:lpstr>
      <vt:lpstr>Avenir</vt:lpstr>
      <vt:lpstr>Calibri</vt:lpstr>
      <vt:lpstr>Wingdings</vt:lpstr>
      <vt:lpstr>Simple Light</vt:lpstr>
      <vt:lpstr>Minnesota State  OER Faculty Development  Learning Circles </vt:lpstr>
      <vt:lpstr>PowerPoint Presentation</vt:lpstr>
      <vt:lpstr>OER Faculty Development Learning Circles   A Module for Success…</vt:lpstr>
      <vt:lpstr>PowerPoint Presentation</vt:lpstr>
      <vt:lpstr>The Process… </vt:lpstr>
      <vt:lpstr>Minnesota State OER Faculty Development Learning Circles</vt:lpstr>
      <vt:lpstr>PowerPoint Presentation</vt:lpstr>
      <vt:lpstr>PowerPoint Presentation</vt:lpstr>
      <vt:lpstr>PowerPoint Presentation</vt:lpstr>
      <vt:lpstr>Application Process:</vt:lpstr>
      <vt:lpstr>Collaborative Learning  Circles</vt:lpstr>
      <vt:lpstr>Three Pathways </vt:lpstr>
      <vt:lpstr>          Review, Redesign, and Authoring Pathways </vt:lpstr>
      <vt:lpstr>Brightspace (D2L) Faculty Support  Course Room</vt:lpstr>
      <vt:lpstr>PowerPoint Presentation</vt:lpstr>
      <vt:lpstr>PowerPoint Presentation</vt:lpstr>
      <vt:lpstr>PowerPoint Presentation</vt:lpstr>
      <vt:lpstr>In Practice…</vt:lpstr>
      <vt:lpstr>Imagine the view…  The Possibilities…</vt:lpstr>
      <vt:lpstr>David Wiley: Killing the Disposable Assignment… </vt:lpstr>
      <vt:lpstr>Potential…</vt:lpstr>
      <vt:lpstr>ACADEMIC FREEDOM !</vt:lpstr>
      <vt:lpstr>PowerPoint Presentation</vt:lpstr>
      <vt:lpstr>PowerPoint Presentation</vt:lpstr>
      <vt:lpstr>The Learning Circle Model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Learning Circle Model</dc:title>
  <dc:creator>karen Pikula</dc:creator>
  <cp:lastModifiedBy>karen Pikula</cp:lastModifiedBy>
  <cp:revision>69</cp:revision>
  <dcterms:created xsi:type="dcterms:W3CDTF">2020-02-17T13:39:53Z</dcterms:created>
  <dcterms:modified xsi:type="dcterms:W3CDTF">2020-12-14T17:36:19Z</dcterms:modified>
</cp:coreProperties>
</file>